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71" r:id="rId3"/>
    <p:sldId id="311" r:id="rId4"/>
    <p:sldId id="312" r:id="rId5"/>
    <p:sldId id="280" r:id="rId6"/>
    <p:sldId id="304" r:id="rId7"/>
    <p:sldId id="305" r:id="rId8"/>
    <p:sldId id="279" r:id="rId9"/>
    <p:sldId id="281" r:id="rId10"/>
    <p:sldId id="282" r:id="rId11"/>
    <p:sldId id="283" r:id="rId12"/>
    <p:sldId id="306" r:id="rId13"/>
    <p:sldId id="307" r:id="rId14"/>
    <p:sldId id="308" r:id="rId15"/>
    <p:sldId id="309" r:id="rId16"/>
    <p:sldId id="310" r:id="rId17"/>
    <p:sldId id="315" r:id="rId18"/>
    <p:sldId id="314" r:id="rId19"/>
    <p:sldId id="313" r:id="rId20"/>
    <p:sldId id="316" r:id="rId21"/>
    <p:sldId id="317" r:id="rId22"/>
    <p:sldId id="31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848" autoAdjust="0"/>
  </p:normalViewPr>
  <p:slideViewPr>
    <p:cSldViewPr>
      <p:cViewPr varScale="1">
        <p:scale>
          <a:sx n="101" d="100"/>
          <a:sy n="101" d="100"/>
        </p:scale>
        <p:origin x="-1242"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 Id="rId5" Type="http://schemas.openxmlformats.org/officeDocument/2006/relationships/image" Target="../media/image42.wmf"/><Relationship Id="rId4" Type="http://schemas.openxmlformats.org/officeDocument/2006/relationships/image" Target="../media/image4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image" Target="../media/image18.wmf"/><Relationship Id="rId7" Type="http://schemas.openxmlformats.org/officeDocument/2006/relationships/image" Target="../media/image22.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21.wmf"/><Relationship Id="rId5" Type="http://schemas.openxmlformats.org/officeDocument/2006/relationships/image" Target="../media/image20.wmf"/><Relationship Id="rId10" Type="http://schemas.openxmlformats.org/officeDocument/2006/relationships/image" Target="../media/image25.wmf"/><Relationship Id="rId4" Type="http://schemas.openxmlformats.org/officeDocument/2006/relationships/image" Target="../media/image19.wmf"/><Relationship Id="rId9" Type="http://schemas.openxmlformats.org/officeDocument/2006/relationships/image" Target="../media/image2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18.wmf"/><Relationship Id="rId7" Type="http://schemas.openxmlformats.org/officeDocument/2006/relationships/image" Target="../media/image29.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 Id="rId9" Type="http://schemas.openxmlformats.org/officeDocument/2006/relationships/image" Target="../media/image31.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image" Target="../media/image33.png"/></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image" Target="../media/image33.png"/></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DD59DB-CADB-4666-97EF-230D3B39155A}" type="datetimeFigureOut">
              <a:rPr lang="en-US" smtClean="0"/>
              <a:t>4/23/2012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0BBB5-B90C-4B0F-8048-7D4F4B4CC8BA}" type="slidenum">
              <a:rPr lang="en-US" smtClean="0"/>
              <a:t>‹#›</a:t>
            </a:fld>
            <a:endParaRPr lang="en-US" dirty="0"/>
          </a:p>
        </p:txBody>
      </p:sp>
    </p:spTree>
    <p:extLst>
      <p:ext uri="{BB962C8B-B14F-4D97-AF65-F5344CB8AC3E}">
        <p14:creationId xmlns:p14="http://schemas.microsoft.com/office/powerpoint/2010/main" val="144914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understand the basics of the three laws of motion, it is possible to apply those and figure some things</a:t>
            </a:r>
            <a:r>
              <a:rPr lang="en-US" baseline="0" dirty="0" smtClean="0"/>
              <a:t> out.  In a practical sense, applying the three laws of motion is the beginnings of engineering.  This podcast is the first of two that will introduce a force method to solving problems.  In this podcast, the standard forces and their interactions will be introduced.</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a:t>
            </a:fld>
            <a:endParaRPr lang="en-US" dirty="0"/>
          </a:p>
        </p:txBody>
      </p:sp>
    </p:spTree>
    <p:extLst>
      <p:ext uri="{BB962C8B-B14F-4D97-AF65-F5344CB8AC3E}">
        <p14:creationId xmlns:p14="http://schemas.microsoft.com/office/powerpoint/2010/main" val="1829841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have to decide whether an object is in equilibrium or not for both the x and y direction.  This example is in total equilibrium so all of the forces in each direction add up to zero for the case of equilibrium.  The sum</a:t>
            </a:r>
            <a:r>
              <a:rPr lang="en-US" baseline="0" dirty="0" smtClean="0"/>
              <a:t> of forces symbol, shown by the upper case </a:t>
            </a:r>
            <a:r>
              <a:rPr lang="en-US" baseline="0" dirty="0" err="1" smtClean="0"/>
              <a:t>greek</a:t>
            </a:r>
            <a:r>
              <a:rPr lang="en-US" baseline="0" dirty="0" smtClean="0"/>
              <a:t> letter sigma, is replaced by the forces in that direction from the table in step 2.</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10</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box placed on a table</a:t>
            </a:r>
            <a:r>
              <a:rPr lang="en-US" baseline="0" dirty="0" smtClean="0"/>
              <a:t> remains at rest according to Newton’s 1</a:t>
            </a:r>
            <a:r>
              <a:rPr lang="en-US" baseline="30000" dirty="0" smtClean="0"/>
              <a:t>st</a:t>
            </a:r>
            <a:r>
              <a:rPr lang="en-US" baseline="0" dirty="0" smtClean="0"/>
              <a:t> law.  It has a force downward due to gravity – its weight.  The table pushes back with a normal force.  Since the box does not move, those two forces cancel each other out in a condition called equilibrium.  The conditional equation for static friction was not used since this system was not at the verge of motion.</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11</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second question</a:t>
            </a:r>
            <a:r>
              <a:rPr lang="en-US" baseline="0" dirty="0" smtClean="0"/>
              <a:t> asks to find the friction force holding the system in equilibrium.  Friction changes direction since mass 1 is loaded up until the system is at the verge of motion heading the other way, and friction always opposes motion.  Start with the steps once again.</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12</a:t>
            </a:fld>
            <a:endParaRPr lang="en-US" dirty="0"/>
          </a:p>
        </p:txBody>
      </p:sp>
    </p:spTree>
    <p:extLst>
      <p:ext uri="{BB962C8B-B14F-4D97-AF65-F5344CB8AC3E}">
        <p14:creationId xmlns:p14="http://schemas.microsoft.com/office/powerpoint/2010/main" val="2498447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FBDs are identical except that</a:t>
            </a:r>
            <a:r>
              <a:rPr lang="en-US" baseline="0" dirty="0" smtClean="0"/>
              <a:t> friction has reversed directions and the weight force vector is larger.</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13</a:t>
            </a:fld>
            <a:endParaRPr lang="en-US"/>
          </a:p>
        </p:txBody>
      </p:sp>
    </p:spTree>
    <p:extLst>
      <p:ext uri="{BB962C8B-B14F-4D97-AF65-F5344CB8AC3E}">
        <p14:creationId xmlns:p14="http://schemas.microsoft.com/office/powerpoint/2010/main" val="4191584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Only one thing changed</a:t>
            </a:r>
            <a:r>
              <a:rPr lang="en-US" baseline="0" dirty="0" smtClean="0"/>
              <a:t> in the entire table:  the force of friction is now positive.</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14</a:t>
            </a:fld>
            <a:endParaRPr lang="en-US"/>
          </a:p>
        </p:txBody>
      </p:sp>
    </p:spTree>
    <p:extLst>
      <p:ext uri="{BB962C8B-B14F-4D97-AF65-F5344CB8AC3E}">
        <p14:creationId xmlns:p14="http://schemas.microsoft.com/office/powerpoint/2010/main" val="1680983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Same equations except force of</a:t>
            </a:r>
            <a:r>
              <a:rPr lang="en-US" baseline="0" dirty="0" smtClean="0"/>
              <a:t> friction is positive and mass 1 is an unknown.</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15</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box placed on a table</a:t>
            </a:r>
            <a:r>
              <a:rPr lang="en-US" baseline="0" dirty="0" smtClean="0"/>
              <a:t> remains at rest according to Newton’s 1</a:t>
            </a:r>
            <a:r>
              <a:rPr lang="en-US" baseline="30000" dirty="0" smtClean="0"/>
              <a:t>st</a:t>
            </a:r>
            <a:r>
              <a:rPr lang="en-US" baseline="0" dirty="0" smtClean="0"/>
              <a:t> law.  It has a force downward due to gravity – its weight.  The table pushes back with a normal force.  Since the box does not move, those two forces cancel each other out in a condition called equilibrium.  The conditional equation for static friction was not used since this system was not at the verge of motion.</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16</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box sitting on </a:t>
            </a:r>
            <a:r>
              <a:rPr lang="en-US" baseline="0" dirty="0" smtClean="0"/>
              <a:t>an inclined table </a:t>
            </a:r>
            <a:r>
              <a:rPr lang="en-US" baseline="0" dirty="0" smtClean="0"/>
              <a:t>is connected by string and pulley to </a:t>
            </a:r>
            <a:r>
              <a:rPr lang="en-US" baseline="0" dirty="0" smtClean="0"/>
              <a:t>a </a:t>
            </a:r>
            <a:r>
              <a:rPr lang="en-US" baseline="0" dirty="0" smtClean="0"/>
              <a:t>hanging </a:t>
            </a:r>
            <a:r>
              <a:rPr lang="en-US" baseline="0" dirty="0" smtClean="0"/>
              <a:t>mass </a:t>
            </a:r>
            <a:r>
              <a:rPr lang="en-US" baseline="0" dirty="0" smtClean="0"/>
              <a:t>as shown.  The masses are known and the roughness of the surface is known as measured by the coefficient of </a:t>
            </a:r>
            <a:r>
              <a:rPr lang="en-US" baseline="0" dirty="0" smtClean="0"/>
              <a:t>kinetic </a:t>
            </a:r>
            <a:r>
              <a:rPr lang="en-US" baseline="0" dirty="0" smtClean="0"/>
              <a:t>friction.  </a:t>
            </a:r>
            <a:r>
              <a:rPr lang="en-US" baseline="0" dirty="0" smtClean="0"/>
              <a:t>This is a dynamic problem since the system will move.  In this particular case, the system will accelerate.</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17</a:t>
            </a:fld>
            <a:endParaRPr lang="en-US" dirty="0"/>
          </a:p>
        </p:txBody>
      </p:sp>
    </p:spTree>
    <p:extLst>
      <p:ext uri="{BB962C8B-B14F-4D97-AF65-F5344CB8AC3E}">
        <p14:creationId xmlns:p14="http://schemas.microsoft.com/office/powerpoint/2010/main" val="40376423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Step One is to make FBDs of both boxes.  The x-y axis for the orange</a:t>
            </a:r>
            <a:r>
              <a:rPr lang="en-US" baseline="0" dirty="0" smtClean="0"/>
              <a:t> box is tilted so that the friction force, normal force, and tension all lie on an axis.  This means that the weight force is not diagonal and has to be divided into a triangle so the slanted x and y components can be found.  Note that in this system the slanted positive x-axis of the orange box is connected to the negative y-axis of the hanging box.</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18</a:t>
            </a:fld>
            <a:endParaRPr lang="en-US" dirty="0"/>
          </a:p>
        </p:txBody>
      </p:sp>
    </p:spTree>
    <p:extLst>
      <p:ext uri="{BB962C8B-B14F-4D97-AF65-F5344CB8AC3E}">
        <p14:creationId xmlns:p14="http://schemas.microsoft.com/office/powerpoint/2010/main" val="40376423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box sitting on a flat table is connected by string and pulley to two hanging masses as shown.  The masses are known and the roughness of the surface is known as measured by the coefficient of static friction.  </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19</a:t>
            </a:fld>
            <a:endParaRPr lang="en-US" dirty="0"/>
          </a:p>
        </p:txBody>
      </p:sp>
    </p:spTree>
    <p:extLst>
      <p:ext uri="{BB962C8B-B14F-4D97-AF65-F5344CB8AC3E}">
        <p14:creationId xmlns:p14="http://schemas.microsoft.com/office/powerpoint/2010/main" val="4037642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Applying all 3 Newton’s laws</a:t>
            </a:r>
            <a:r>
              <a:rPr lang="en-US" baseline="0" dirty="0" smtClean="0"/>
              <a:t> with the concepts of friction, normal forces, and systems can be accomplished by using the 4 steps of the Force Method.</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a:t>
            </a:fld>
            <a:endParaRPr lang="en-US" dirty="0"/>
          </a:p>
        </p:txBody>
      </p:sp>
    </p:spTree>
    <p:extLst>
      <p:ext uri="{BB962C8B-B14F-4D97-AF65-F5344CB8AC3E}">
        <p14:creationId xmlns:p14="http://schemas.microsoft.com/office/powerpoint/2010/main" val="20154764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information provided did</a:t>
            </a:r>
            <a:r>
              <a:rPr lang="en-US" baseline="0" dirty="0" smtClean="0"/>
              <a:t> not directly say which way the boxes would slip.  The best way to proceed is to make a logical guess and be consistent.  If you guess wrong, you answer for acceleration would be negative and you would redo the problem reversing the direction of motion and direction of friction.  The red arrows are the presumed directions of motion.  Step 3 creates three equations.</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20</a:t>
            </a:fld>
            <a:endParaRPr lang="en-US" dirty="0"/>
          </a:p>
        </p:txBody>
      </p:sp>
    </p:spTree>
    <p:extLst>
      <p:ext uri="{BB962C8B-B14F-4D97-AF65-F5344CB8AC3E}">
        <p14:creationId xmlns:p14="http://schemas.microsoft.com/office/powerpoint/2010/main" val="4037642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Step 4 offers the three equations to be combined so that the unknown</a:t>
            </a:r>
            <a:r>
              <a:rPr lang="en-US" baseline="0" dirty="0" smtClean="0"/>
              <a:t> acceleration can be found.  </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21</a:t>
            </a:fld>
            <a:endParaRPr lang="en-US" dirty="0"/>
          </a:p>
        </p:txBody>
      </p:sp>
    </p:spTree>
    <p:extLst>
      <p:ext uri="{BB962C8B-B14F-4D97-AF65-F5344CB8AC3E}">
        <p14:creationId xmlns:p14="http://schemas.microsoft.com/office/powerpoint/2010/main" val="40376423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Pluggin</a:t>
            </a:r>
            <a:r>
              <a:rPr lang="en-US" baseline="0" dirty="0" smtClean="0"/>
              <a:t>g in the known positions and initial velocity at rest yields a time of 1.16s.  These 4 steps can be used to set up any kind of force problem and come up with solutions describing the forces and/or motion of a system of objects.</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22</a:t>
            </a:fld>
            <a:endParaRPr lang="en-US" dirty="0"/>
          </a:p>
        </p:txBody>
      </p:sp>
    </p:spTree>
    <p:extLst>
      <p:ext uri="{BB962C8B-B14F-4D97-AF65-F5344CB8AC3E}">
        <p14:creationId xmlns:p14="http://schemas.microsoft.com/office/powerpoint/2010/main" val="4037642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applying forces with the Force Method,</a:t>
            </a:r>
            <a:r>
              <a:rPr lang="en-US" baseline="0" dirty="0" smtClean="0"/>
              <a:t> consider the idea of a system.  </a:t>
            </a:r>
            <a:r>
              <a:rPr lang="en-US" dirty="0" smtClean="0"/>
              <a:t>The</a:t>
            </a:r>
            <a:r>
              <a:rPr lang="en-US" baseline="0" dirty="0" smtClean="0"/>
              <a:t> Force Method can deal with more than one object at a time where the objects interact with each other.  These interacting bodies make up systems of bodies.  Defining the system is useful to set up a force method problem.  Consider these three examples.  Each of them include two interacting bodies that make up the system.</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3</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dotted line is shown around each set of objects to define the system.  In the first case of the red and blue boxes, both boxes touch each other and move together with the same acceleration.  The orange and burgundy boxes are stacked and attached by a pulley so as the burgundy box moves left, the orange box moves right with the same motion.  The blue and purple boxes move with the same acceleration with the blue box moving in the positive x-direction and the purple box moving in the negative y direction.</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4</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important force to deal with here on the surface of the Earth is weight.  Weight is the force due</a:t>
            </a:r>
            <a:r>
              <a:rPr lang="en-US" baseline="0" dirty="0" smtClean="0"/>
              <a:t> to gravity on an object of mass.  So what is the difference between mass and weight?  Weight has units of pounds in the English system or </a:t>
            </a:r>
            <a:r>
              <a:rPr lang="en-US" baseline="0" dirty="0" err="1" smtClean="0"/>
              <a:t>Newtons</a:t>
            </a:r>
            <a:r>
              <a:rPr lang="en-US" baseline="0" dirty="0" smtClean="0"/>
              <a:t> in the metric system.  The </a:t>
            </a:r>
            <a:r>
              <a:rPr lang="en-US" baseline="0" dirty="0" err="1" smtClean="0"/>
              <a:t>english</a:t>
            </a:r>
            <a:r>
              <a:rPr lang="en-US" baseline="0" dirty="0" smtClean="0"/>
              <a:t> unit of mass is the slug and the metric equivalent is the kilogram.</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5</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box sitting on a flat table is connected by string and pulley to two hanging masses as shown.  The masses are known and the roughness of the surface is known as measured by the coefficient of static friction.  </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6</a:t>
            </a:fld>
            <a:endParaRPr lang="en-US" dirty="0"/>
          </a:p>
        </p:txBody>
      </p:sp>
    </p:spTree>
    <p:extLst>
      <p:ext uri="{BB962C8B-B14F-4D97-AF65-F5344CB8AC3E}">
        <p14:creationId xmlns:p14="http://schemas.microsoft.com/office/powerpoint/2010/main" val="4037642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question</a:t>
            </a:r>
            <a:r>
              <a:rPr lang="en-US" baseline="0" dirty="0" smtClean="0"/>
              <a:t> asks to find the friction force holding the system in equilibrium.  Start with step 1 – free body diagrams.</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7</a:t>
            </a:fld>
            <a:endParaRPr lang="en-US" dirty="0"/>
          </a:p>
        </p:txBody>
      </p:sp>
    </p:spTree>
    <p:extLst>
      <p:ext uri="{BB962C8B-B14F-4D97-AF65-F5344CB8AC3E}">
        <p14:creationId xmlns:p14="http://schemas.microsoft.com/office/powerpoint/2010/main" val="2498447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of the</a:t>
            </a:r>
            <a:r>
              <a:rPr lang="en-US" baseline="0" dirty="0" smtClean="0"/>
              <a:t> three masses need a free body diagram since they are the parts of the systems that can move.  The pulley and the string are ignored for simplicity since they are small by comparison.  Mass 1 and 3 have tension up and weight force down.  Mass 2 wants to move toward the right since mass 3 is heavier than mass 1.  Mass 2 also has a normal force up and weight down.</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8</a:t>
            </a:fld>
            <a:endParaRPr lang="en-US"/>
          </a:p>
        </p:txBody>
      </p:sp>
    </p:spTree>
    <p:extLst>
      <p:ext uri="{BB962C8B-B14F-4D97-AF65-F5344CB8AC3E}">
        <p14:creationId xmlns:p14="http://schemas.microsoft.com/office/powerpoint/2010/main" val="4191584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of the forces on the three boxes are already either vertical</a:t>
            </a:r>
            <a:r>
              <a:rPr lang="en-US" baseline="0" dirty="0" smtClean="0"/>
              <a:t> or horizontal.  The tables show how much of each force is horizontal and vertical with minus signs signifying either left for x or down for y.  </a:t>
            </a:r>
            <a:r>
              <a:rPr lang="en-US" baseline="0" dirty="0" err="1" smtClean="0"/>
              <a:t>Diagnonal</a:t>
            </a:r>
            <a:r>
              <a:rPr lang="en-US" baseline="0" dirty="0" smtClean="0"/>
              <a:t> forces would require using sine and cosine to determine how much force is in the x-direction and how much is in the y-direction.</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9</a:t>
            </a:fld>
            <a:endParaRPr lang="en-US"/>
          </a:p>
        </p:txBody>
      </p:sp>
    </p:spTree>
    <p:extLst>
      <p:ext uri="{BB962C8B-B14F-4D97-AF65-F5344CB8AC3E}">
        <p14:creationId xmlns:p14="http://schemas.microsoft.com/office/powerpoint/2010/main" val="1680983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3123194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147310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1685202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3130493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4070514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3252036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912499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1751838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3757359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3507735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1185846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1C50C8-8118-40E8-BC39-3A955D193CDC}" type="datetimeFigureOut">
              <a:rPr lang="en-US" smtClean="0"/>
              <a:t>4/23/2012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BF6C75-25B5-4AAF-A5D0-E3930CD92F62}" type="slidenum">
              <a:rPr lang="en-US" smtClean="0"/>
              <a:t>‹#›</a:t>
            </a:fld>
            <a:endParaRPr lang="en-US" dirty="0"/>
          </a:p>
        </p:txBody>
      </p:sp>
    </p:spTree>
    <p:extLst>
      <p:ext uri="{BB962C8B-B14F-4D97-AF65-F5344CB8AC3E}">
        <p14:creationId xmlns:p14="http://schemas.microsoft.com/office/powerpoint/2010/main" val="10187322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oleObject" Target="../embeddings/oleObject15.bin"/><Relationship Id="rId18" Type="http://schemas.openxmlformats.org/officeDocument/2006/relationships/image" Target="../media/image15.wmf"/><Relationship Id="rId3" Type="http://schemas.openxmlformats.org/officeDocument/2006/relationships/notesSlide" Target="../notesSlides/notesSlide10.xml"/><Relationship Id="rId7" Type="http://schemas.openxmlformats.org/officeDocument/2006/relationships/image" Target="../media/image10.wmf"/><Relationship Id="rId12" Type="http://schemas.openxmlformats.org/officeDocument/2006/relationships/image" Target="../media/image12.wmf"/><Relationship Id="rId17" Type="http://schemas.openxmlformats.org/officeDocument/2006/relationships/oleObject" Target="../embeddings/oleObject17.bin"/><Relationship Id="rId2" Type="http://schemas.openxmlformats.org/officeDocument/2006/relationships/slideLayout" Target="../slideLayouts/slideLayout2.xml"/><Relationship Id="rId16" Type="http://schemas.openxmlformats.org/officeDocument/2006/relationships/image" Target="../media/image14.wmf"/><Relationship Id="rId1" Type="http://schemas.openxmlformats.org/officeDocument/2006/relationships/vmlDrawing" Target="../drawings/vmlDrawing3.vml"/><Relationship Id="rId6" Type="http://schemas.openxmlformats.org/officeDocument/2006/relationships/oleObject" Target="../embeddings/oleObject11.bin"/><Relationship Id="rId11" Type="http://schemas.openxmlformats.org/officeDocument/2006/relationships/oleObject" Target="../embeddings/oleObject14.bin"/><Relationship Id="rId5" Type="http://schemas.openxmlformats.org/officeDocument/2006/relationships/image" Target="../media/image9.wmf"/><Relationship Id="rId15" Type="http://schemas.openxmlformats.org/officeDocument/2006/relationships/oleObject" Target="../embeddings/oleObject16.bin"/><Relationship Id="rId10" Type="http://schemas.openxmlformats.org/officeDocument/2006/relationships/image" Target="../media/image11.wmf"/><Relationship Id="rId4" Type="http://schemas.openxmlformats.org/officeDocument/2006/relationships/oleObject" Target="../embeddings/oleObject10.bin"/><Relationship Id="rId9" Type="http://schemas.openxmlformats.org/officeDocument/2006/relationships/oleObject" Target="../embeddings/oleObject13.bin"/><Relationship Id="rId14" Type="http://schemas.openxmlformats.org/officeDocument/2006/relationships/image" Target="../media/image13.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0.bin"/><Relationship Id="rId13" Type="http://schemas.openxmlformats.org/officeDocument/2006/relationships/image" Target="../media/image20.wmf"/><Relationship Id="rId18" Type="http://schemas.openxmlformats.org/officeDocument/2006/relationships/oleObject" Target="../embeddings/oleObject25.bin"/><Relationship Id="rId3" Type="http://schemas.openxmlformats.org/officeDocument/2006/relationships/notesSlide" Target="../notesSlides/notesSlide11.xml"/><Relationship Id="rId21" Type="http://schemas.openxmlformats.org/officeDocument/2006/relationships/image" Target="../media/image24.wmf"/><Relationship Id="rId7" Type="http://schemas.openxmlformats.org/officeDocument/2006/relationships/image" Target="../media/image17.wmf"/><Relationship Id="rId12" Type="http://schemas.openxmlformats.org/officeDocument/2006/relationships/oleObject" Target="../embeddings/oleObject22.bin"/><Relationship Id="rId17" Type="http://schemas.openxmlformats.org/officeDocument/2006/relationships/image" Target="../media/image22.wmf"/><Relationship Id="rId2" Type="http://schemas.openxmlformats.org/officeDocument/2006/relationships/slideLayout" Target="../slideLayouts/slideLayout2.xml"/><Relationship Id="rId16" Type="http://schemas.openxmlformats.org/officeDocument/2006/relationships/oleObject" Target="../embeddings/oleObject24.bin"/><Relationship Id="rId20" Type="http://schemas.openxmlformats.org/officeDocument/2006/relationships/oleObject" Target="../embeddings/oleObject26.bin"/><Relationship Id="rId1" Type="http://schemas.openxmlformats.org/officeDocument/2006/relationships/vmlDrawing" Target="../drawings/vmlDrawing4.vml"/><Relationship Id="rId6" Type="http://schemas.openxmlformats.org/officeDocument/2006/relationships/oleObject" Target="../embeddings/oleObject19.bin"/><Relationship Id="rId11" Type="http://schemas.openxmlformats.org/officeDocument/2006/relationships/image" Target="../media/image19.wmf"/><Relationship Id="rId5" Type="http://schemas.openxmlformats.org/officeDocument/2006/relationships/image" Target="../media/image16.wmf"/><Relationship Id="rId15" Type="http://schemas.openxmlformats.org/officeDocument/2006/relationships/image" Target="../media/image21.wmf"/><Relationship Id="rId23" Type="http://schemas.openxmlformats.org/officeDocument/2006/relationships/image" Target="../media/image25.wmf"/><Relationship Id="rId10" Type="http://schemas.openxmlformats.org/officeDocument/2006/relationships/oleObject" Target="../embeddings/oleObject21.bin"/><Relationship Id="rId19" Type="http://schemas.openxmlformats.org/officeDocument/2006/relationships/image" Target="../media/image23.wmf"/><Relationship Id="rId4" Type="http://schemas.openxmlformats.org/officeDocument/2006/relationships/oleObject" Target="../embeddings/oleObject18.bin"/><Relationship Id="rId9" Type="http://schemas.openxmlformats.org/officeDocument/2006/relationships/image" Target="../media/image18.wmf"/><Relationship Id="rId14" Type="http://schemas.openxmlformats.org/officeDocument/2006/relationships/oleObject" Target="../embeddings/oleObject23.bin"/><Relationship Id="rId22" Type="http://schemas.openxmlformats.org/officeDocument/2006/relationships/oleObject" Target="../embeddings/oleObject27.bin"/></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oleObject" Target="../embeddings/oleObject33.bin"/><Relationship Id="rId18" Type="http://schemas.openxmlformats.org/officeDocument/2006/relationships/image" Target="../media/image15.wmf"/><Relationship Id="rId3" Type="http://schemas.openxmlformats.org/officeDocument/2006/relationships/notesSlide" Target="../notesSlides/notesSlide15.xml"/><Relationship Id="rId7" Type="http://schemas.openxmlformats.org/officeDocument/2006/relationships/image" Target="../media/image10.wmf"/><Relationship Id="rId12" Type="http://schemas.openxmlformats.org/officeDocument/2006/relationships/image" Target="../media/image12.wmf"/><Relationship Id="rId17" Type="http://schemas.openxmlformats.org/officeDocument/2006/relationships/oleObject" Target="../embeddings/oleObject35.bin"/><Relationship Id="rId2" Type="http://schemas.openxmlformats.org/officeDocument/2006/relationships/slideLayout" Target="../slideLayouts/slideLayout2.xml"/><Relationship Id="rId16" Type="http://schemas.openxmlformats.org/officeDocument/2006/relationships/image" Target="../media/image28.wmf"/><Relationship Id="rId1" Type="http://schemas.openxmlformats.org/officeDocument/2006/relationships/vmlDrawing" Target="../drawings/vmlDrawing5.vml"/><Relationship Id="rId6" Type="http://schemas.openxmlformats.org/officeDocument/2006/relationships/oleObject" Target="../embeddings/oleObject29.bin"/><Relationship Id="rId11" Type="http://schemas.openxmlformats.org/officeDocument/2006/relationships/oleObject" Target="../embeddings/oleObject32.bin"/><Relationship Id="rId5" Type="http://schemas.openxmlformats.org/officeDocument/2006/relationships/image" Target="../media/image9.wmf"/><Relationship Id="rId15" Type="http://schemas.openxmlformats.org/officeDocument/2006/relationships/oleObject" Target="../embeddings/oleObject34.bin"/><Relationship Id="rId10" Type="http://schemas.openxmlformats.org/officeDocument/2006/relationships/image" Target="../media/image11.wmf"/><Relationship Id="rId4" Type="http://schemas.openxmlformats.org/officeDocument/2006/relationships/oleObject" Target="../embeddings/oleObject28.bin"/><Relationship Id="rId9" Type="http://schemas.openxmlformats.org/officeDocument/2006/relationships/oleObject" Target="../embeddings/oleObject31.bin"/><Relationship Id="rId14" Type="http://schemas.openxmlformats.org/officeDocument/2006/relationships/image" Target="../media/image27.w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38.bin"/><Relationship Id="rId13" Type="http://schemas.openxmlformats.org/officeDocument/2006/relationships/image" Target="../media/image20.wmf"/><Relationship Id="rId18" Type="http://schemas.openxmlformats.org/officeDocument/2006/relationships/oleObject" Target="../embeddings/oleObject43.bin"/><Relationship Id="rId3" Type="http://schemas.openxmlformats.org/officeDocument/2006/relationships/notesSlide" Target="../notesSlides/notesSlide16.xml"/><Relationship Id="rId21" Type="http://schemas.openxmlformats.org/officeDocument/2006/relationships/image" Target="../media/image31.wmf"/><Relationship Id="rId7" Type="http://schemas.openxmlformats.org/officeDocument/2006/relationships/image" Target="../media/image17.wmf"/><Relationship Id="rId12" Type="http://schemas.openxmlformats.org/officeDocument/2006/relationships/oleObject" Target="../embeddings/oleObject40.bin"/><Relationship Id="rId17" Type="http://schemas.openxmlformats.org/officeDocument/2006/relationships/image" Target="../media/image29.wmf"/><Relationship Id="rId2" Type="http://schemas.openxmlformats.org/officeDocument/2006/relationships/slideLayout" Target="../slideLayouts/slideLayout2.xml"/><Relationship Id="rId16" Type="http://schemas.openxmlformats.org/officeDocument/2006/relationships/oleObject" Target="../embeddings/oleObject42.bin"/><Relationship Id="rId20" Type="http://schemas.openxmlformats.org/officeDocument/2006/relationships/oleObject" Target="../embeddings/oleObject44.bin"/><Relationship Id="rId1" Type="http://schemas.openxmlformats.org/officeDocument/2006/relationships/vmlDrawing" Target="../drawings/vmlDrawing6.vml"/><Relationship Id="rId6" Type="http://schemas.openxmlformats.org/officeDocument/2006/relationships/oleObject" Target="../embeddings/oleObject37.bin"/><Relationship Id="rId11" Type="http://schemas.openxmlformats.org/officeDocument/2006/relationships/image" Target="../media/image19.wmf"/><Relationship Id="rId5" Type="http://schemas.openxmlformats.org/officeDocument/2006/relationships/image" Target="../media/image16.wmf"/><Relationship Id="rId15" Type="http://schemas.openxmlformats.org/officeDocument/2006/relationships/image" Target="../media/image21.wmf"/><Relationship Id="rId10" Type="http://schemas.openxmlformats.org/officeDocument/2006/relationships/oleObject" Target="../embeddings/oleObject39.bin"/><Relationship Id="rId19" Type="http://schemas.openxmlformats.org/officeDocument/2006/relationships/image" Target="../media/image30.wmf"/><Relationship Id="rId4" Type="http://schemas.openxmlformats.org/officeDocument/2006/relationships/oleObject" Target="../embeddings/oleObject36.bin"/><Relationship Id="rId9" Type="http://schemas.openxmlformats.org/officeDocument/2006/relationships/image" Target="../media/image18.wmf"/><Relationship Id="rId14" Type="http://schemas.openxmlformats.org/officeDocument/2006/relationships/oleObject" Target="../embeddings/oleObject41.bin"/></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notesSlide" Target="../notesSlides/notesSlide18.xml"/><Relationship Id="rId7"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33.png"/><Relationship Id="rId5" Type="http://schemas.openxmlformats.org/officeDocument/2006/relationships/oleObject" Target="../embeddings/oleObject45.bin"/><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notesSlide" Target="../notesSlides/notesSlide19.xml"/><Relationship Id="rId7"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33.png"/><Relationship Id="rId5" Type="http://schemas.openxmlformats.org/officeDocument/2006/relationships/oleObject" Target="../embeddings/oleObject47.bin"/><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36.wmf"/><Relationship Id="rId13" Type="http://schemas.openxmlformats.org/officeDocument/2006/relationships/oleObject" Target="../embeddings/oleObject53.bin"/><Relationship Id="rId3" Type="http://schemas.openxmlformats.org/officeDocument/2006/relationships/notesSlide" Target="../notesSlides/notesSlide20.xml"/><Relationship Id="rId7" Type="http://schemas.openxmlformats.org/officeDocument/2006/relationships/oleObject" Target="../embeddings/oleObject50.bin"/><Relationship Id="rId12" Type="http://schemas.openxmlformats.org/officeDocument/2006/relationships/image" Target="../media/image38.wmf"/><Relationship Id="rId2" Type="http://schemas.openxmlformats.org/officeDocument/2006/relationships/slideLayout" Target="../slideLayouts/slideLayout2.xml"/><Relationship Id="rId16" Type="http://schemas.openxmlformats.org/officeDocument/2006/relationships/image" Target="../media/image40.wmf"/><Relationship Id="rId1" Type="http://schemas.openxmlformats.org/officeDocument/2006/relationships/vmlDrawing" Target="../drawings/vmlDrawing9.vml"/><Relationship Id="rId6" Type="http://schemas.openxmlformats.org/officeDocument/2006/relationships/image" Target="../media/image35.wmf"/><Relationship Id="rId11" Type="http://schemas.openxmlformats.org/officeDocument/2006/relationships/oleObject" Target="../embeddings/oleObject52.bin"/><Relationship Id="rId5" Type="http://schemas.openxmlformats.org/officeDocument/2006/relationships/oleObject" Target="../embeddings/oleObject49.bin"/><Relationship Id="rId15" Type="http://schemas.openxmlformats.org/officeDocument/2006/relationships/oleObject" Target="../embeddings/oleObject54.bin"/><Relationship Id="rId10" Type="http://schemas.openxmlformats.org/officeDocument/2006/relationships/image" Target="../media/image37.wmf"/><Relationship Id="rId4" Type="http://schemas.openxmlformats.org/officeDocument/2006/relationships/image" Target="../media/image32.png"/><Relationship Id="rId9" Type="http://schemas.openxmlformats.org/officeDocument/2006/relationships/oleObject" Target="../embeddings/oleObject51.bin"/><Relationship Id="rId14" Type="http://schemas.openxmlformats.org/officeDocument/2006/relationships/image" Target="../media/image39.wmf"/></Relationships>
</file>

<file path=ppt/slides/_rels/slide21.xml.rels><?xml version="1.0" encoding="UTF-8" standalone="yes"?>
<Relationships xmlns="http://schemas.openxmlformats.org/package/2006/relationships"><Relationship Id="rId8" Type="http://schemas.openxmlformats.org/officeDocument/2006/relationships/image" Target="../media/image39.wmf"/><Relationship Id="rId13" Type="http://schemas.openxmlformats.org/officeDocument/2006/relationships/oleObject" Target="../embeddings/oleObject59.bin"/><Relationship Id="rId3" Type="http://schemas.openxmlformats.org/officeDocument/2006/relationships/notesSlide" Target="../notesSlides/notesSlide21.xml"/><Relationship Id="rId7" Type="http://schemas.openxmlformats.org/officeDocument/2006/relationships/oleObject" Target="../embeddings/oleObject56.bin"/><Relationship Id="rId12" Type="http://schemas.openxmlformats.org/officeDocument/2006/relationships/image" Target="../media/image41.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38.wmf"/><Relationship Id="rId11" Type="http://schemas.openxmlformats.org/officeDocument/2006/relationships/oleObject" Target="../embeddings/oleObject58.bin"/><Relationship Id="rId5" Type="http://schemas.openxmlformats.org/officeDocument/2006/relationships/oleObject" Target="../embeddings/oleObject55.bin"/><Relationship Id="rId10" Type="http://schemas.openxmlformats.org/officeDocument/2006/relationships/image" Target="../media/image40.wmf"/><Relationship Id="rId4" Type="http://schemas.openxmlformats.org/officeDocument/2006/relationships/image" Target="../media/image32.png"/><Relationship Id="rId9" Type="http://schemas.openxmlformats.org/officeDocument/2006/relationships/oleObject" Target="../embeddings/oleObject57.bin"/><Relationship Id="rId14" Type="http://schemas.openxmlformats.org/officeDocument/2006/relationships/image" Target="../media/image42.wmf"/></Relationships>
</file>

<file path=ppt/slides/_rels/slide22.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notesSlide" Target="../notesSlides/notesSlide22.xml"/><Relationship Id="rId7"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43.wmf"/><Relationship Id="rId5" Type="http://schemas.openxmlformats.org/officeDocument/2006/relationships/oleObject" Target="../embeddings/oleObject60.bin"/><Relationship Id="rId10" Type="http://schemas.openxmlformats.org/officeDocument/2006/relationships/image" Target="../media/image45.wmf"/><Relationship Id="rId4" Type="http://schemas.openxmlformats.org/officeDocument/2006/relationships/image" Target="../media/image32.png"/><Relationship Id="rId9" Type="http://schemas.openxmlformats.org/officeDocument/2006/relationships/oleObject" Target="../embeddings/oleObject62.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png"/><Relationship Id="rId4" Type="http://schemas.openxmlformats.org/officeDocument/2006/relationships/oleObject" Target="../embeddings/oleObject1.bin"/><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5.png"/><Relationship Id="rId3" Type="http://schemas.openxmlformats.org/officeDocument/2006/relationships/notesSlide" Target="../notesSlides/notesSlide4.xml"/><Relationship Id="rId7" Type="http://schemas.openxmlformats.org/officeDocument/2006/relationships/image" Target="../media/image2.png"/><Relationship Id="rId12"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4.png"/><Relationship Id="rId5" Type="http://schemas.openxmlformats.org/officeDocument/2006/relationships/image" Target="../media/image1.png"/><Relationship Id="rId15" Type="http://schemas.openxmlformats.org/officeDocument/2006/relationships/image" Target="../media/image6.png"/><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3.png"/><Relationship Id="rId14" Type="http://schemas.openxmlformats.org/officeDocument/2006/relationships/oleObject" Target="../embeddings/oleObject9.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209800"/>
            <a:ext cx="7772400" cy="1470025"/>
          </a:xfrm>
        </p:spPr>
        <p:txBody>
          <a:bodyPr>
            <a:normAutofit fontScale="90000"/>
          </a:bodyPr>
          <a:lstStyle/>
          <a:p>
            <a:r>
              <a:rPr lang="en-US" dirty="0" smtClean="0">
                <a:solidFill>
                  <a:schemeClr val="accent1">
                    <a:lumMod val="60000"/>
                    <a:lumOff val="40000"/>
                  </a:schemeClr>
                </a:solidFill>
              </a:rPr>
              <a:t>Basics of problem solving with forces</a:t>
            </a:r>
            <a:br>
              <a:rPr lang="en-US" dirty="0" smtClean="0">
                <a:solidFill>
                  <a:schemeClr val="accent1">
                    <a:lumMod val="60000"/>
                    <a:lumOff val="40000"/>
                  </a:schemeClr>
                </a:solidFill>
              </a:rPr>
            </a:br>
            <a:r>
              <a:rPr lang="en-US" dirty="0" smtClean="0">
                <a:solidFill>
                  <a:schemeClr val="accent1">
                    <a:lumMod val="60000"/>
                    <a:lumOff val="40000"/>
                  </a:schemeClr>
                </a:solidFill>
              </a:rPr>
              <a:t>Part 2</a:t>
            </a:r>
            <a:endParaRPr lang="en-US" dirty="0">
              <a:solidFill>
                <a:schemeClr val="accent1">
                  <a:lumMod val="60000"/>
                  <a:lumOff val="40000"/>
                </a:schemeClr>
              </a:solidFill>
            </a:endParaRPr>
          </a:p>
        </p:txBody>
      </p:sp>
    </p:spTree>
    <p:extLst>
      <p:ext uri="{BB962C8B-B14F-4D97-AF65-F5344CB8AC3E}">
        <p14:creationId xmlns:p14="http://schemas.microsoft.com/office/powerpoint/2010/main" val="909919823"/>
      </p:ext>
    </p:extLst>
  </p:cSld>
  <p:clrMapOvr>
    <a:masterClrMapping/>
  </p:clrMapOvr>
  <mc:AlternateContent xmlns:mc="http://schemas.openxmlformats.org/markup-compatibility/2006" xmlns:p14="http://schemas.microsoft.com/office/powerpoint/2010/main">
    <mc:Choice Requires="p14">
      <p:transition spd="slow" p14:dur="2000" advTm="11133"/>
    </mc:Choice>
    <mc:Fallback xmlns="">
      <p:transition spd="slow" advTm="11133"/>
    </mc:Fallback>
  </mc:AlternateContent>
  <p:timing>
    <p:tnLst>
      <p:par>
        <p:cTn id="1" dur="indefinite" restart="never" nodeType="tmRoot"/>
      </p:par>
    </p:tnLst>
  </p:timing>
  <p:extLst mod="1">
    <p:ext uri="{E180D4A7-C9FB-4DFB-919C-405C955672EB}">
      <p14:showEvtLst xmlns:p14="http://schemas.microsoft.com/office/powerpoint/2010/main">
        <p14:playEvt time="3893" objId="3"/>
        <p14:stopEvt time="10816" objId="3"/>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752600"/>
          </a:xfrm>
        </p:spPr>
        <p:txBody>
          <a:bodyPr>
            <a:normAutofit fontScale="90000"/>
          </a:bodyPr>
          <a:lstStyle/>
          <a:p>
            <a:r>
              <a:rPr lang="en-US" dirty="0">
                <a:solidFill>
                  <a:schemeClr val="accent1">
                    <a:lumMod val="40000"/>
                    <a:lumOff val="60000"/>
                  </a:schemeClr>
                </a:solidFill>
              </a:rPr>
              <a:t>Step 3:</a:t>
            </a:r>
            <a:br>
              <a:rPr lang="en-US" dirty="0">
                <a:solidFill>
                  <a:schemeClr val="accent1">
                    <a:lumMod val="40000"/>
                    <a:lumOff val="60000"/>
                  </a:schemeClr>
                </a:solidFill>
              </a:rPr>
            </a:br>
            <a:r>
              <a:rPr lang="en-US" sz="3600" dirty="0">
                <a:solidFill>
                  <a:schemeClr val="accent1">
                    <a:lumMod val="40000"/>
                    <a:lumOff val="60000"/>
                  </a:schemeClr>
                </a:solidFill>
              </a:rPr>
              <a:t>Decide if each object is in equilibrium or not</a:t>
            </a:r>
          </a:p>
        </p:txBody>
      </p:sp>
      <p:graphicFrame>
        <p:nvGraphicFramePr>
          <p:cNvPr id="3" name="Table 2"/>
          <p:cNvGraphicFramePr>
            <a:graphicFrameLocks noGrp="1"/>
          </p:cNvGraphicFramePr>
          <p:nvPr>
            <p:extLst>
              <p:ext uri="{D42A27DB-BD31-4B8C-83A1-F6EECF244321}">
                <p14:modId xmlns:p14="http://schemas.microsoft.com/office/powerpoint/2010/main" val="3013101846"/>
              </p:ext>
            </p:extLst>
          </p:nvPr>
        </p:nvGraphicFramePr>
        <p:xfrm>
          <a:off x="304800" y="2514600"/>
          <a:ext cx="8610600" cy="2971799"/>
        </p:xfrm>
        <a:graphic>
          <a:graphicData uri="http://schemas.openxmlformats.org/drawingml/2006/table">
            <a:tbl>
              <a:tblPr firstRow="1" firstCol="1" bandRow="1">
                <a:tableStyleId>{5C22544A-7EE6-4342-B048-85BDC9FD1C3A}</a:tableStyleId>
              </a:tblPr>
              <a:tblGrid>
                <a:gridCol w="2438400"/>
                <a:gridCol w="3733800"/>
                <a:gridCol w="2438400"/>
              </a:tblGrid>
              <a:tr h="966475">
                <a:tc>
                  <a:txBody>
                    <a:bodyPr/>
                    <a:lstStyle/>
                    <a:p>
                      <a:pPr marL="0" marR="0" algn="ctr">
                        <a:lnSpc>
                          <a:spcPct val="115000"/>
                        </a:lnSpc>
                        <a:spcBef>
                          <a:spcPts val="0"/>
                        </a:spcBef>
                        <a:spcAft>
                          <a:spcPts val="1000"/>
                        </a:spcAft>
                      </a:pPr>
                      <a:r>
                        <a:rPr lang="en-US" sz="2800" u="sng" dirty="0">
                          <a:effectLst/>
                        </a:rPr>
                        <a:t>Box 1:</a:t>
                      </a:r>
                      <a:endParaRPr lang="en-US" sz="2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800" u="sng" dirty="0">
                          <a:effectLst/>
                        </a:rPr>
                        <a:t>Box 2:</a:t>
                      </a:r>
                      <a:endParaRPr lang="en-US" sz="2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800" u="sng" dirty="0">
                          <a:effectLst/>
                        </a:rPr>
                        <a:t>Box 3:</a:t>
                      </a:r>
                      <a:endParaRPr lang="en-US" sz="2800" dirty="0">
                        <a:solidFill>
                          <a:srgbClr val="000000"/>
                        </a:solidFill>
                        <a:effectLst/>
                        <a:latin typeface="Tahoma"/>
                        <a:ea typeface="Times New Roman"/>
                        <a:cs typeface="Times New Roman"/>
                      </a:endParaRPr>
                    </a:p>
                  </a:txBody>
                  <a:tcPr marL="68580" marR="68580" marT="0" marB="0"/>
                </a:tc>
              </a:tr>
              <a:tr h="1002662">
                <a:tc>
                  <a:txBody>
                    <a:bodyPr/>
                    <a:lstStyle/>
                    <a:p>
                      <a:pPr marL="0" marR="0" algn="ctr">
                        <a:lnSpc>
                          <a:spcPct val="115000"/>
                        </a:lnSpc>
                        <a:spcBef>
                          <a:spcPts val="0"/>
                        </a:spcBef>
                        <a:spcAft>
                          <a:spcPts val="1000"/>
                        </a:spcAft>
                      </a:pPr>
                      <a:endParaRPr lang="en-US" sz="1100" dirty="0">
                        <a:solidFill>
                          <a:srgbClr val="000000"/>
                        </a:solidFill>
                        <a:effectLst/>
                        <a:latin typeface="Segoe Print"/>
                        <a:ea typeface="Times New Roman"/>
                        <a:cs typeface="Tahoma"/>
                      </a:endParaRPr>
                    </a:p>
                  </a:txBody>
                  <a:tcPr marL="68580" marR="68580" marT="0" marB="0">
                    <a:solidFill>
                      <a:schemeClr val="bg1"/>
                    </a:solidFill>
                  </a:tcPr>
                </a:tc>
                <a:tc>
                  <a:txBody>
                    <a:bodyPr/>
                    <a:lstStyle/>
                    <a:p>
                      <a:pPr marL="0" marR="0" algn="ctr">
                        <a:lnSpc>
                          <a:spcPct val="115000"/>
                        </a:lnSpc>
                        <a:spcBef>
                          <a:spcPts val="0"/>
                        </a:spcBef>
                        <a:spcAft>
                          <a:spcPts val="1000"/>
                        </a:spcAft>
                      </a:pPr>
                      <a:r>
                        <a:rPr lang="en-US" sz="1100" dirty="0">
                          <a:effectLst/>
                        </a:rPr>
                        <a:t>                      </a:t>
                      </a:r>
                      <a:endParaRPr lang="en-US" sz="1100" dirty="0">
                        <a:solidFill>
                          <a:srgbClr val="000000"/>
                        </a:solidFill>
                        <a:effectLst/>
                        <a:latin typeface="Segoe Print"/>
                        <a:ea typeface="Times New Roman"/>
                        <a:cs typeface="Tahoma"/>
                      </a:endParaRPr>
                    </a:p>
                  </a:txBody>
                  <a:tcPr marL="68580" marR="68580" marT="0" marB="0">
                    <a:solidFill>
                      <a:schemeClr val="bg1"/>
                    </a:solidFill>
                  </a:tcPr>
                </a:tc>
                <a:tc>
                  <a:txBody>
                    <a:bodyPr/>
                    <a:lstStyle/>
                    <a:p>
                      <a:pPr marL="0" marR="0" algn="ctr">
                        <a:lnSpc>
                          <a:spcPct val="115000"/>
                        </a:lnSpc>
                        <a:spcBef>
                          <a:spcPts val="0"/>
                        </a:spcBef>
                        <a:spcAft>
                          <a:spcPts val="1000"/>
                        </a:spcAft>
                      </a:pPr>
                      <a:endParaRPr lang="en-US" sz="1100" dirty="0">
                        <a:solidFill>
                          <a:srgbClr val="000000"/>
                        </a:solidFill>
                        <a:effectLst/>
                        <a:latin typeface="Segoe Print"/>
                        <a:ea typeface="Times New Roman"/>
                        <a:cs typeface="Tahoma"/>
                      </a:endParaRPr>
                    </a:p>
                  </a:txBody>
                  <a:tcPr marL="68580" marR="68580" marT="0" marB="0">
                    <a:solidFill>
                      <a:schemeClr val="bg1"/>
                    </a:solidFill>
                  </a:tcPr>
                </a:tc>
              </a:tr>
              <a:tr h="1002662">
                <a:tc>
                  <a:txBody>
                    <a:bodyPr/>
                    <a:lstStyle/>
                    <a:p>
                      <a:pPr marL="0" marR="0">
                        <a:lnSpc>
                          <a:spcPct val="115000"/>
                        </a:lnSpc>
                        <a:spcBef>
                          <a:spcPts val="0"/>
                        </a:spcBef>
                        <a:spcAft>
                          <a:spcPts val="1000"/>
                        </a:spcAft>
                      </a:pPr>
                      <a:endParaRPr lang="en-US" sz="1100" dirty="0">
                        <a:solidFill>
                          <a:srgbClr val="000000"/>
                        </a:solidFill>
                        <a:effectLst/>
                        <a:latin typeface="Segoe Print"/>
                        <a:ea typeface="Times New Roman"/>
                        <a:cs typeface="Tahoma"/>
                      </a:endParaRPr>
                    </a:p>
                  </a:txBody>
                  <a:tcPr marL="68580" marR="68580" marT="0" marB="0">
                    <a:solidFill>
                      <a:schemeClr val="bg1"/>
                    </a:solidFill>
                  </a:tcPr>
                </a:tc>
                <a:tc>
                  <a:txBody>
                    <a:bodyPr/>
                    <a:lstStyle/>
                    <a:p>
                      <a:pPr marL="0" marR="0" algn="ctr">
                        <a:lnSpc>
                          <a:spcPct val="115000"/>
                        </a:lnSpc>
                        <a:spcBef>
                          <a:spcPts val="0"/>
                        </a:spcBef>
                        <a:spcAft>
                          <a:spcPts val="1000"/>
                        </a:spcAft>
                      </a:pPr>
                      <a:r>
                        <a:rPr lang="en-US" sz="1100" dirty="0">
                          <a:effectLst/>
                        </a:rPr>
                        <a:t>            </a:t>
                      </a:r>
                      <a:endParaRPr lang="en-US" sz="1100" dirty="0">
                        <a:solidFill>
                          <a:srgbClr val="000000"/>
                        </a:solidFill>
                        <a:effectLst/>
                        <a:latin typeface="Segoe Print"/>
                        <a:ea typeface="Times New Roman"/>
                        <a:cs typeface="Tahoma"/>
                      </a:endParaRPr>
                    </a:p>
                  </a:txBody>
                  <a:tcPr marL="68580" marR="68580" marT="0" marB="0">
                    <a:solidFill>
                      <a:schemeClr val="bg1"/>
                    </a:solidFill>
                  </a:tcPr>
                </a:tc>
                <a:tc>
                  <a:txBody>
                    <a:bodyPr/>
                    <a:lstStyle/>
                    <a:p>
                      <a:pPr marL="0" marR="0" algn="ctr">
                        <a:lnSpc>
                          <a:spcPct val="115000"/>
                        </a:lnSpc>
                        <a:spcBef>
                          <a:spcPts val="0"/>
                        </a:spcBef>
                        <a:spcAft>
                          <a:spcPts val="1000"/>
                        </a:spcAft>
                      </a:pPr>
                      <a:endParaRPr lang="en-US" sz="1100" dirty="0">
                        <a:solidFill>
                          <a:srgbClr val="000000"/>
                        </a:solidFill>
                        <a:effectLst/>
                        <a:latin typeface="Segoe Print"/>
                        <a:ea typeface="Times New Roman"/>
                        <a:cs typeface="Tahoma"/>
                      </a:endParaRPr>
                    </a:p>
                  </a:txBody>
                  <a:tcPr marL="68580" marR="68580" marT="0" marB="0">
                    <a:solidFill>
                      <a:schemeClr val="bg1"/>
                    </a:solidFill>
                  </a:tcPr>
                </a:tc>
              </a:tr>
            </a:tbl>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77962380"/>
              </p:ext>
            </p:extLst>
          </p:nvPr>
        </p:nvGraphicFramePr>
        <p:xfrm>
          <a:off x="838200" y="3505200"/>
          <a:ext cx="1645920" cy="685800"/>
        </p:xfrm>
        <a:graphic>
          <a:graphicData uri="http://schemas.openxmlformats.org/presentationml/2006/ole">
            <mc:AlternateContent xmlns:mc="http://schemas.openxmlformats.org/markup-compatibility/2006">
              <mc:Choice xmlns:v="urn:schemas-microsoft-com:vml" Requires="v">
                <p:oleObj spid="_x0000_s22600" name="Equation" r:id="rId4" imgW="609480" imgH="253800" progId="Equation.DSMT4">
                  <p:embed/>
                </p:oleObj>
              </mc:Choice>
              <mc:Fallback>
                <p:oleObj name="Equation" r:id="rId4" imgW="609480" imgH="253800" progId="Equation.DSMT4">
                  <p:embed/>
                  <p:pic>
                    <p:nvPicPr>
                      <p:cNvPr id="0" name=""/>
                      <p:cNvPicPr/>
                      <p:nvPr/>
                    </p:nvPicPr>
                    <p:blipFill>
                      <a:blip r:embed="rId5"/>
                      <a:stretch>
                        <a:fillRect/>
                      </a:stretch>
                    </p:blipFill>
                    <p:spPr>
                      <a:xfrm>
                        <a:off x="838200" y="3505200"/>
                        <a:ext cx="1645920" cy="6858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4110809170"/>
              </p:ext>
            </p:extLst>
          </p:nvPr>
        </p:nvGraphicFramePr>
        <p:xfrm>
          <a:off x="6858000" y="3505200"/>
          <a:ext cx="1646238" cy="685800"/>
        </p:xfrm>
        <a:graphic>
          <a:graphicData uri="http://schemas.openxmlformats.org/presentationml/2006/ole">
            <mc:AlternateContent xmlns:mc="http://schemas.openxmlformats.org/markup-compatibility/2006">
              <mc:Choice xmlns:v="urn:schemas-microsoft-com:vml" Requires="v">
                <p:oleObj spid="_x0000_s22601" name="Equation" r:id="rId6" imgW="609480" imgH="253800" progId="Equation.DSMT4">
                  <p:embed/>
                </p:oleObj>
              </mc:Choice>
              <mc:Fallback>
                <p:oleObj name="Equation" r:id="rId6" imgW="609480" imgH="2538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0" y="3505200"/>
                        <a:ext cx="164623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273432503"/>
              </p:ext>
            </p:extLst>
          </p:nvPr>
        </p:nvGraphicFramePr>
        <p:xfrm>
          <a:off x="4495800" y="3505200"/>
          <a:ext cx="1646238" cy="685800"/>
        </p:xfrm>
        <a:graphic>
          <a:graphicData uri="http://schemas.openxmlformats.org/presentationml/2006/ole">
            <mc:AlternateContent xmlns:mc="http://schemas.openxmlformats.org/markup-compatibility/2006">
              <mc:Choice xmlns:v="urn:schemas-microsoft-com:vml" Requires="v">
                <p:oleObj spid="_x0000_s22602" name="Equation" r:id="rId8" imgW="609480" imgH="253800" progId="Equation.DSMT4">
                  <p:embed/>
                </p:oleObj>
              </mc:Choice>
              <mc:Fallback>
                <p:oleObj name="Equation" r:id="rId8" imgW="609480" imgH="2538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95800" y="3505200"/>
                        <a:ext cx="1646238" cy="685800"/>
                      </a:xfrm>
                      <a:prstGeom prst="rect">
                        <a:avLst/>
                      </a:prstGeom>
                      <a:noFill/>
                      <a:ln>
                        <a:noFill/>
                      </a:ln>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666228398"/>
              </p:ext>
            </p:extLst>
          </p:nvPr>
        </p:nvGraphicFramePr>
        <p:xfrm>
          <a:off x="2667000" y="3505200"/>
          <a:ext cx="1646238" cy="685800"/>
        </p:xfrm>
        <a:graphic>
          <a:graphicData uri="http://schemas.openxmlformats.org/presentationml/2006/ole">
            <mc:AlternateContent xmlns:mc="http://schemas.openxmlformats.org/markup-compatibility/2006">
              <mc:Choice xmlns:v="urn:schemas-microsoft-com:vml" Requires="v">
                <p:oleObj spid="_x0000_s22603" name="Equation" r:id="rId9" imgW="609480" imgH="253800" progId="Equation.DSMT4">
                  <p:embed/>
                </p:oleObj>
              </mc:Choice>
              <mc:Fallback>
                <p:oleObj name="Equation" r:id="rId9" imgW="609480" imgH="253800" progId="Equation.DSMT4">
                  <p:embed/>
                  <p:pic>
                    <p:nvPicPr>
                      <p:cNvPr id="0" name="Object 11"/>
                      <p:cNvPicPr>
                        <a:picLocks noChangeAspect="1" noChangeArrowheads="1"/>
                      </p:cNvPicPr>
                      <p:nvPr/>
                    </p:nvPicPr>
                    <p:blipFill>
                      <a:blip r:embed="rId10"/>
                      <a:srcRect/>
                      <a:stretch>
                        <a:fillRect/>
                      </a:stretch>
                    </p:blipFill>
                    <p:spPr bwMode="auto">
                      <a:xfrm>
                        <a:off x="2667000" y="3505200"/>
                        <a:ext cx="164623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1226425723"/>
              </p:ext>
            </p:extLst>
          </p:nvPr>
        </p:nvGraphicFramePr>
        <p:xfrm>
          <a:off x="609600" y="4191000"/>
          <a:ext cx="1981200" cy="594360"/>
        </p:xfrm>
        <a:graphic>
          <a:graphicData uri="http://schemas.openxmlformats.org/presentationml/2006/ole">
            <mc:AlternateContent xmlns:mc="http://schemas.openxmlformats.org/markup-compatibility/2006">
              <mc:Choice xmlns:v="urn:schemas-microsoft-com:vml" Requires="v">
                <p:oleObj spid="_x0000_s22604" name="Equation" r:id="rId11" imgW="761760" imgH="228600" progId="Equation.DSMT4">
                  <p:embed/>
                </p:oleObj>
              </mc:Choice>
              <mc:Fallback>
                <p:oleObj name="Equation" r:id="rId11" imgW="761760" imgH="228600" progId="Equation.DSMT4">
                  <p:embed/>
                  <p:pic>
                    <p:nvPicPr>
                      <p:cNvPr id="0" name=""/>
                      <p:cNvPicPr/>
                      <p:nvPr/>
                    </p:nvPicPr>
                    <p:blipFill>
                      <a:blip r:embed="rId12"/>
                      <a:stretch>
                        <a:fillRect/>
                      </a:stretch>
                    </p:blipFill>
                    <p:spPr>
                      <a:xfrm>
                        <a:off x="609600" y="4191000"/>
                        <a:ext cx="1981200" cy="594360"/>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665263023"/>
              </p:ext>
            </p:extLst>
          </p:nvPr>
        </p:nvGraphicFramePr>
        <p:xfrm>
          <a:off x="2133600" y="4800600"/>
          <a:ext cx="2673350" cy="625475"/>
        </p:xfrm>
        <a:graphic>
          <a:graphicData uri="http://schemas.openxmlformats.org/presentationml/2006/ole">
            <mc:AlternateContent xmlns:mc="http://schemas.openxmlformats.org/markup-compatibility/2006">
              <mc:Choice xmlns:v="urn:schemas-microsoft-com:vml" Requires="v">
                <p:oleObj spid="_x0000_s22605" name="Equation" r:id="rId13" imgW="1028520" imgH="241200" progId="Equation.DSMT4">
                  <p:embed/>
                </p:oleObj>
              </mc:Choice>
              <mc:Fallback>
                <p:oleObj name="Equation" r:id="rId13" imgW="1028520" imgH="241200" progId="Equation.DSMT4">
                  <p:embed/>
                  <p:pic>
                    <p:nvPicPr>
                      <p:cNvPr id="0" name="Object 15"/>
                      <p:cNvPicPr>
                        <a:picLocks noChangeAspect="1" noChangeArrowheads="1"/>
                      </p:cNvPicPr>
                      <p:nvPr/>
                    </p:nvPicPr>
                    <p:blipFill>
                      <a:blip r:embed="rId14"/>
                      <a:srcRect/>
                      <a:stretch>
                        <a:fillRect/>
                      </a:stretch>
                    </p:blipFill>
                    <p:spPr bwMode="auto">
                      <a:xfrm>
                        <a:off x="2133600" y="4800600"/>
                        <a:ext cx="26733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252128946"/>
              </p:ext>
            </p:extLst>
          </p:nvPr>
        </p:nvGraphicFramePr>
        <p:xfrm>
          <a:off x="6902450" y="4114800"/>
          <a:ext cx="2046288" cy="593725"/>
        </p:xfrm>
        <a:graphic>
          <a:graphicData uri="http://schemas.openxmlformats.org/presentationml/2006/ole">
            <mc:AlternateContent xmlns:mc="http://schemas.openxmlformats.org/markup-compatibility/2006">
              <mc:Choice xmlns:v="urn:schemas-microsoft-com:vml" Requires="v">
                <p:oleObj spid="_x0000_s22606" name="Equation" r:id="rId15" imgW="787320" imgH="228600" progId="Equation.DSMT4">
                  <p:embed/>
                </p:oleObj>
              </mc:Choice>
              <mc:Fallback>
                <p:oleObj name="Equation" r:id="rId15" imgW="787320" imgH="228600" progId="Equation.DSMT4">
                  <p:embed/>
                  <p:pic>
                    <p:nvPicPr>
                      <p:cNvPr id="0" name="Object 15"/>
                      <p:cNvPicPr>
                        <a:picLocks noChangeAspect="1" noChangeArrowheads="1"/>
                      </p:cNvPicPr>
                      <p:nvPr/>
                    </p:nvPicPr>
                    <p:blipFill>
                      <a:blip r:embed="rId16"/>
                      <a:srcRect/>
                      <a:stretch>
                        <a:fillRect/>
                      </a:stretch>
                    </p:blipFill>
                    <p:spPr bwMode="auto">
                      <a:xfrm>
                        <a:off x="6902450" y="4114800"/>
                        <a:ext cx="2046288"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3466441699"/>
              </p:ext>
            </p:extLst>
          </p:nvPr>
        </p:nvGraphicFramePr>
        <p:xfrm>
          <a:off x="4191000" y="4114800"/>
          <a:ext cx="2178050" cy="593725"/>
        </p:xfrm>
        <a:graphic>
          <a:graphicData uri="http://schemas.openxmlformats.org/presentationml/2006/ole">
            <mc:AlternateContent xmlns:mc="http://schemas.openxmlformats.org/markup-compatibility/2006">
              <mc:Choice xmlns:v="urn:schemas-microsoft-com:vml" Requires="v">
                <p:oleObj spid="_x0000_s22607" name="Equation" r:id="rId17" imgW="838080" imgH="228600" progId="Equation.DSMT4">
                  <p:embed/>
                </p:oleObj>
              </mc:Choice>
              <mc:Fallback>
                <p:oleObj name="Equation" r:id="rId17" imgW="838080" imgH="228600" progId="Equation.DSMT4">
                  <p:embed/>
                  <p:pic>
                    <p:nvPicPr>
                      <p:cNvPr id="0" name="Object 15"/>
                      <p:cNvPicPr>
                        <a:picLocks noChangeAspect="1" noChangeArrowheads="1"/>
                      </p:cNvPicPr>
                      <p:nvPr/>
                    </p:nvPicPr>
                    <p:blipFill>
                      <a:blip r:embed="rId18"/>
                      <a:srcRect/>
                      <a:stretch>
                        <a:fillRect/>
                      </a:stretch>
                    </p:blipFill>
                    <p:spPr bwMode="auto">
                      <a:xfrm>
                        <a:off x="4191000" y="4114800"/>
                        <a:ext cx="217805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0677414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p:cNvSpPr/>
          <p:nvPr/>
        </p:nvSpPr>
        <p:spPr>
          <a:xfrm>
            <a:off x="381000" y="1676400"/>
            <a:ext cx="8458200" cy="495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381000"/>
            <a:ext cx="8229600" cy="1143000"/>
          </a:xfrm>
        </p:spPr>
        <p:txBody>
          <a:bodyPr>
            <a:normAutofit fontScale="90000"/>
          </a:bodyPr>
          <a:lstStyle/>
          <a:p>
            <a:r>
              <a:rPr lang="en-US" dirty="0" smtClean="0">
                <a:solidFill>
                  <a:schemeClr val="accent1">
                    <a:lumMod val="40000"/>
                    <a:lumOff val="60000"/>
                  </a:schemeClr>
                </a:solidFill>
              </a:rPr>
              <a:t>Step 4:</a:t>
            </a:r>
            <a:br>
              <a:rPr lang="en-US" dirty="0" smtClean="0">
                <a:solidFill>
                  <a:schemeClr val="accent1">
                    <a:lumMod val="40000"/>
                    <a:lumOff val="60000"/>
                  </a:schemeClr>
                </a:solidFill>
              </a:rPr>
            </a:br>
            <a:r>
              <a:rPr lang="en-US" dirty="0" smtClean="0">
                <a:solidFill>
                  <a:schemeClr val="accent1">
                    <a:lumMod val="40000"/>
                    <a:lumOff val="60000"/>
                  </a:schemeClr>
                </a:solidFill>
              </a:rPr>
              <a:t>Solve for unknowns</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nvGraphicFramePr>
        <p:xfrm>
          <a:off x="0" y="457200"/>
          <a:ext cx="552450" cy="228600"/>
        </p:xfrm>
        <a:graphic>
          <a:graphicData uri="http://schemas.openxmlformats.org/presentationml/2006/ole">
            <mc:AlternateContent xmlns:mc="http://schemas.openxmlformats.org/markup-compatibility/2006">
              <mc:Choice xmlns:v="urn:schemas-microsoft-com:vml" Requires="v">
                <p:oleObj spid="_x0000_s1104" name="Equation" r:id="rId4" imgW="558800" imgH="228600" progId="Equation.DSMT4">
                  <p:embed/>
                </p:oleObj>
              </mc:Choice>
              <mc:Fallback>
                <p:oleObj name="Equation" r:id="rId4" imgW="558800" imgH="228600" progId="Equation.DSMT4">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57200"/>
                        <a:ext cx="55245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nvGraphicFramePr>
        <p:xfrm>
          <a:off x="0" y="685800"/>
          <a:ext cx="590550" cy="228600"/>
        </p:xfrm>
        <a:graphic>
          <a:graphicData uri="http://schemas.openxmlformats.org/presentationml/2006/ole">
            <mc:AlternateContent xmlns:mc="http://schemas.openxmlformats.org/markup-compatibility/2006">
              <mc:Choice xmlns:v="urn:schemas-microsoft-com:vml" Requires="v">
                <p:oleObj spid="_x0000_s1105" name="Equation" r:id="rId6" imgW="583947" imgH="228501" progId="Equation.DSMT4">
                  <p:embed/>
                </p:oleObj>
              </mc:Choice>
              <mc:Fallback>
                <p:oleObj name="Equation" r:id="rId6" imgW="583947" imgH="228501"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685800"/>
                        <a:ext cx="59055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nvGraphicFramePr>
        <p:xfrm>
          <a:off x="0" y="914400"/>
          <a:ext cx="1047750" cy="247650"/>
        </p:xfrm>
        <a:graphic>
          <a:graphicData uri="http://schemas.openxmlformats.org/presentationml/2006/ole">
            <mc:AlternateContent xmlns:mc="http://schemas.openxmlformats.org/markup-compatibility/2006">
              <mc:Choice xmlns:v="urn:schemas-microsoft-com:vml" Requires="v">
                <p:oleObj spid="_x0000_s1106" name="Equation" r:id="rId8" imgW="1054100" imgH="241300" progId="Equation.DSMT4">
                  <p:embed/>
                </p:oleObj>
              </mc:Choice>
              <mc:Fallback>
                <p:oleObj name="Equation" r:id="rId8" imgW="1054100" imgH="241300" progId="Equation.DSMT4">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914400"/>
                        <a:ext cx="104775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0" y="1162050"/>
          <a:ext cx="1295400" cy="247650"/>
        </p:xfrm>
        <a:graphic>
          <a:graphicData uri="http://schemas.openxmlformats.org/presentationml/2006/ole">
            <mc:AlternateContent xmlns:mc="http://schemas.openxmlformats.org/markup-compatibility/2006">
              <mc:Choice xmlns:v="urn:schemas-microsoft-com:vml" Requires="v">
                <p:oleObj spid="_x0000_s1107" name="Equation" r:id="rId10" imgW="1295400" imgH="241300" progId="Equation.DSMT4">
                  <p:embed/>
                </p:oleObj>
              </mc:Choice>
              <mc:Fallback>
                <p:oleObj name="Equation" r:id="rId10" imgW="1295400" imgH="2413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1162050"/>
                        <a:ext cx="129540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6"/>
          <p:cNvSpPr>
            <a:spLocks noChangeArrowheads="1"/>
          </p:cNvSpPr>
          <p:nvPr/>
        </p:nvSpPr>
        <p:spPr bwMode="auto">
          <a:xfrm>
            <a:off x="0" y="685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Segoe Print" pitchFamily="2" charset="0"/>
                <a:ea typeface="Times New Roman" pitchFamily="18" charset="0"/>
                <a:cs typeface="Tahoma" pitchFamily="34" charset="0"/>
              </a:rPr>
              <a:t>	and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17"/>
          <p:cNvSpPr>
            <a:spLocks noChangeArrowheads="1"/>
          </p:cNvSpPr>
          <p:nvPr/>
        </p:nvSpPr>
        <p:spPr bwMode="auto">
          <a:xfrm>
            <a:off x="0" y="914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Segoe Print" pitchFamily="2" charset="0"/>
                <a:ea typeface="Times New Roman" pitchFamily="18" charset="0"/>
                <a:cs typeface="Tahoma" pitchFamily="34" charset="0"/>
              </a:rPr>
              <a:t>  </a:t>
            </a:r>
            <a:r>
              <a:rPr kumimoji="0" lang="en-US" sz="1100" b="0" i="0" u="none" strike="noStrike" cap="none" normalizeH="0" baseline="0" smtClean="0">
                <a:ln>
                  <a:noFill/>
                </a:ln>
                <a:solidFill>
                  <a:srgbClr val="000000"/>
                </a:solidFill>
                <a:effectLst/>
                <a:latin typeface="Segoe Print" pitchFamily="2" charset="0"/>
                <a:ea typeface="Times New Roman" pitchFamily="18" charset="0"/>
                <a:cs typeface="Tahoma" pitchFamily="34" charset="0"/>
                <a:sym typeface="Wingdings" pitchFamily="2" charset="2"/>
              </a:rPr>
              <a:t></a:t>
            </a:r>
            <a:r>
              <a:rPr kumimoji="0" lang="en-US" sz="1100" b="0" i="0" u="none" strike="noStrike" cap="none" normalizeH="0" baseline="0" smtClean="0">
                <a:ln>
                  <a:noFill/>
                </a:ln>
                <a:solidFill>
                  <a:srgbClr val="000000"/>
                </a:solidFill>
                <a:effectLst/>
                <a:latin typeface="Segoe Print" pitchFamily="2" charset="0"/>
                <a:ea typeface="Times New Roman" pitchFamily="18" charset="0"/>
                <a:cs typeface="Tahoma" pitchFamily="34" charset="0"/>
              </a:rPr>
              <a:t> </a:t>
            </a:r>
            <a:r>
              <a:rPr kumimoji="0" lang="en-US" sz="1100" b="0" i="0" u="none" strike="noStrike" cap="none" normalizeH="0" baseline="0" smtClean="0">
                <a:ln>
                  <a:noFill/>
                </a:ln>
                <a:solidFill>
                  <a:srgbClr val="000000"/>
                </a:solidFill>
                <a:effectLst/>
                <a:latin typeface="Segoe Print" pitchFamily="2" charset="0"/>
                <a:ea typeface="Times New Roman" pitchFamily="18" charset="0"/>
                <a:cs typeface="Tahoma" pitchFamily="34" charset="0"/>
                <a:sym typeface="Wingdings" pitchFamily="2" charset="2"/>
              </a:rPr>
              <a:t>	</a:t>
            </a:r>
          </a:p>
        </p:txBody>
      </p:sp>
      <p:sp>
        <p:nvSpPr>
          <p:cNvPr id="13" name="Rectangle 18"/>
          <p:cNvSpPr>
            <a:spLocks noChangeArrowheads="1"/>
          </p:cNvSpPr>
          <p:nvPr/>
        </p:nvSpPr>
        <p:spPr bwMode="auto">
          <a:xfrm>
            <a:off x="0" y="1162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Segoe Print" pitchFamily="2" charset="0"/>
                <a:ea typeface="Times New Roman" pitchFamily="18" charset="0"/>
                <a:cs typeface="Tahoma" pitchFamily="34" charset="0"/>
              </a:rPr>
              <a:t> becomes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TextBox 13"/>
          <p:cNvSpPr txBox="1"/>
          <p:nvPr/>
        </p:nvSpPr>
        <p:spPr>
          <a:xfrm>
            <a:off x="533400" y="1981200"/>
            <a:ext cx="8077200" cy="4308872"/>
          </a:xfrm>
          <a:prstGeom prst="rect">
            <a:avLst/>
          </a:prstGeom>
          <a:noFill/>
        </p:spPr>
        <p:txBody>
          <a:bodyPr wrap="square" rtlCol="0">
            <a:spAutoFit/>
          </a:bodyPr>
          <a:lstStyle/>
          <a:p>
            <a:r>
              <a:rPr lang="en-US" dirty="0">
                <a:solidFill>
                  <a:schemeClr val="bg1"/>
                </a:solidFill>
              </a:rPr>
              <a:t>	</a:t>
            </a:r>
            <a:r>
              <a:rPr lang="en-US" dirty="0" smtClean="0">
                <a:solidFill>
                  <a:schemeClr val="bg1"/>
                </a:solidFill>
              </a:rPr>
              <a:t>	</a:t>
            </a:r>
            <a:r>
              <a:rPr lang="en-US" sz="3200" dirty="0" smtClean="0"/>
              <a:t>and </a:t>
            </a:r>
            <a:r>
              <a:rPr lang="en-US" sz="3200" dirty="0"/>
              <a:t>	   </a:t>
            </a:r>
            <a:r>
              <a:rPr lang="en-US" sz="3200" dirty="0" smtClean="0"/>
              <a:t>		</a:t>
            </a:r>
            <a:r>
              <a:rPr lang="en-US" sz="3200" dirty="0" smtClean="0">
                <a:sym typeface="Wingdings"/>
              </a:rPr>
              <a:t></a:t>
            </a:r>
          </a:p>
          <a:p>
            <a:endParaRPr lang="en-US" sz="3200" dirty="0">
              <a:sym typeface="Wingdings"/>
            </a:endParaRPr>
          </a:p>
          <a:p>
            <a:r>
              <a:rPr lang="en-US" sz="3200" dirty="0" smtClean="0">
                <a:sym typeface="Wingdings"/>
              </a:rPr>
              <a:t>Substituting in for the tensions, force of friction can be found. </a:t>
            </a:r>
          </a:p>
          <a:p>
            <a:endParaRPr lang="en-US" sz="3200" dirty="0">
              <a:sym typeface="Wingdings"/>
            </a:endParaRPr>
          </a:p>
          <a:p>
            <a:endParaRPr lang="en-US" sz="3200" dirty="0" smtClean="0">
              <a:sym typeface="Wingdings"/>
            </a:endParaRPr>
          </a:p>
          <a:p>
            <a:r>
              <a:rPr lang="en-US" sz="3200" dirty="0" smtClean="0"/>
              <a:t>                        Notice that                        says that static friction is only as big as it needs to be.</a:t>
            </a:r>
            <a:endParaRPr lang="en-US" sz="3200" dirty="0"/>
          </a:p>
          <a:p>
            <a:endParaRPr lang="en-US" dirty="0"/>
          </a:p>
        </p:txBody>
      </p:sp>
      <p:graphicFrame>
        <p:nvGraphicFramePr>
          <p:cNvPr id="15" name="Object 14"/>
          <p:cNvGraphicFramePr>
            <a:graphicFrameLocks noChangeAspect="1"/>
          </p:cNvGraphicFramePr>
          <p:nvPr>
            <p:extLst>
              <p:ext uri="{D42A27DB-BD31-4B8C-83A1-F6EECF244321}">
                <p14:modId xmlns:p14="http://schemas.microsoft.com/office/powerpoint/2010/main" val="341113413"/>
              </p:ext>
            </p:extLst>
          </p:nvPr>
        </p:nvGraphicFramePr>
        <p:xfrm>
          <a:off x="762000" y="1981200"/>
          <a:ext cx="1581413" cy="661987"/>
        </p:xfrm>
        <a:graphic>
          <a:graphicData uri="http://schemas.openxmlformats.org/presentationml/2006/ole">
            <mc:AlternateContent xmlns:mc="http://schemas.openxmlformats.org/markup-compatibility/2006">
              <mc:Choice xmlns:v="urn:schemas-microsoft-com:vml" Requires="v">
                <p:oleObj spid="_x0000_s1108" name="Equation" r:id="rId12" imgW="545760" imgH="228600" progId="Equation.DSMT4">
                  <p:embed/>
                </p:oleObj>
              </mc:Choice>
              <mc:Fallback>
                <p:oleObj name="Equation" r:id="rId12" imgW="545760" imgH="228600" progId="Equation.DSMT4">
                  <p:embed/>
                  <p:pic>
                    <p:nvPicPr>
                      <p:cNvPr id="0" name=""/>
                      <p:cNvPicPr/>
                      <p:nvPr/>
                    </p:nvPicPr>
                    <p:blipFill>
                      <a:blip r:embed="rId13"/>
                      <a:stretch>
                        <a:fillRect/>
                      </a:stretch>
                    </p:blipFill>
                    <p:spPr>
                      <a:xfrm>
                        <a:off x="762000" y="1981200"/>
                        <a:ext cx="1581413" cy="661987"/>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030245575"/>
              </p:ext>
            </p:extLst>
          </p:nvPr>
        </p:nvGraphicFramePr>
        <p:xfrm>
          <a:off x="3240088" y="1995488"/>
          <a:ext cx="1654175" cy="661987"/>
        </p:xfrm>
        <a:graphic>
          <a:graphicData uri="http://schemas.openxmlformats.org/presentationml/2006/ole">
            <mc:AlternateContent xmlns:mc="http://schemas.openxmlformats.org/markup-compatibility/2006">
              <mc:Choice xmlns:v="urn:schemas-microsoft-com:vml" Requires="v">
                <p:oleObj spid="_x0000_s1109" name="Equation" r:id="rId14" imgW="571320" imgH="228600" progId="Equation.DSMT4">
                  <p:embed/>
                </p:oleObj>
              </mc:Choice>
              <mc:Fallback>
                <p:oleObj name="Equation" r:id="rId14" imgW="571320" imgH="228600" progId="Equation.DSMT4">
                  <p:embed/>
                  <p:pic>
                    <p:nvPicPr>
                      <p:cNvPr id="0" name="Object 14"/>
                      <p:cNvPicPr>
                        <a:picLocks noChangeAspect="1" noChangeArrowheads="1"/>
                      </p:cNvPicPr>
                      <p:nvPr/>
                    </p:nvPicPr>
                    <p:blipFill>
                      <a:blip r:embed="rId15"/>
                      <a:srcRect/>
                      <a:stretch>
                        <a:fillRect/>
                      </a:stretch>
                    </p:blipFill>
                    <p:spPr bwMode="auto">
                      <a:xfrm>
                        <a:off x="3240088" y="1995488"/>
                        <a:ext cx="1654175"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3836767123"/>
              </p:ext>
            </p:extLst>
          </p:nvPr>
        </p:nvGraphicFramePr>
        <p:xfrm>
          <a:off x="5867400" y="1981200"/>
          <a:ext cx="2005011" cy="668337"/>
        </p:xfrm>
        <a:graphic>
          <a:graphicData uri="http://schemas.openxmlformats.org/presentationml/2006/ole">
            <mc:AlternateContent xmlns:mc="http://schemas.openxmlformats.org/markup-compatibility/2006">
              <mc:Choice xmlns:v="urn:schemas-microsoft-com:vml" Requires="v">
                <p:oleObj spid="_x0000_s1110" name="Equation" r:id="rId16" imgW="723600" imgH="241200" progId="Equation.DSMT4">
                  <p:embed/>
                </p:oleObj>
              </mc:Choice>
              <mc:Fallback>
                <p:oleObj name="Equation" r:id="rId16" imgW="723600" imgH="241200" progId="Equation.DSMT4">
                  <p:embed/>
                  <p:pic>
                    <p:nvPicPr>
                      <p:cNvPr id="0" name=""/>
                      <p:cNvPicPr/>
                      <p:nvPr/>
                    </p:nvPicPr>
                    <p:blipFill>
                      <a:blip r:embed="rId17"/>
                      <a:stretch>
                        <a:fillRect/>
                      </a:stretch>
                    </p:blipFill>
                    <p:spPr>
                      <a:xfrm>
                        <a:off x="5867400" y="1981200"/>
                        <a:ext cx="2005011" cy="668337"/>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1453690642"/>
              </p:ext>
            </p:extLst>
          </p:nvPr>
        </p:nvGraphicFramePr>
        <p:xfrm>
          <a:off x="561109" y="3962400"/>
          <a:ext cx="6683376" cy="844550"/>
        </p:xfrm>
        <a:graphic>
          <a:graphicData uri="http://schemas.openxmlformats.org/presentationml/2006/ole">
            <mc:AlternateContent xmlns:mc="http://schemas.openxmlformats.org/markup-compatibility/2006">
              <mc:Choice xmlns:v="urn:schemas-microsoft-com:vml" Requires="v">
                <p:oleObj spid="_x0000_s1111" name="Equation" r:id="rId18" imgW="2412720" imgH="304560" progId="Equation.DSMT4">
                  <p:embed/>
                </p:oleObj>
              </mc:Choice>
              <mc:Fallback>
                <p:oleObj name="Equation" r:id="rId18" imgW="2412720" imgH="304560" progId="Equation.DSMT4">
                  <p:embed/>
                  <p:pic>
                    <p:nvPicPr>
                      <p:cNvPr id="0" name="Object 17"/>
                      <p:cNvPicPr>
                        <a:picLocks noChangeAspect="1" noChangeArrowheads="1"/>
                      </p:cNvPicPr>
                      <p:nvPr/>
                    </p:nvPicPr>
                    <p:blipFill>
                      <a:blip r:embed="rId19"/>
                      <a:srcRect/>
                      <a:stretch>
                        <a:fillRect/>
                      </a:stretch>
                    </p:blipFill>
                    <p:spPr bwMode="auto">
                      <a:xfrm>
                        <a:off x="561109" y="3962400"/>
                        <a:ext cx="6683376"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2859890337"/>
              </p:ext>
            </p:extLst>
          </p:nvPr>
        </p:nvGraphicFramePr>
        <p:xfrm>
          <a:off x="611188" y="4953000"/>
          <a:ext cx="1793875" cy="668338"/>
        </p:xfrm>
        <a:graphic>
          <a:graphicData uri="http://schemas.openxmlformats.org/presentationml/2006/ole">
            <mc:AlternateContent xmlns:mc="http://schemas.openxmlformats.org/markup-compatibility/2006">
              <mc:Choice xmlns:v="urn:schemas-microsoft-com:vml" Requires="v">
                <p:oleObj spid="_x0000_s1112" name="Equation" r:id="rId20" imgW="647640" imgH="241200" progId="Equation.DSMT4">
                  <p:embed/>
                </p:oleObj>
              </mc:Choice>
              <mc:Fallback>
                <p:oleObj name="Equation" r:id="rId20" imgW="647640" imgH="241200" progId="Equation.DSMT4">
                  <p:embed/>
                  <p:pic>
                    <p:nvPicPr>
                      <p:cNvPr id="0" name="Object 17"/>
                      <p:cNvPicPr>
                        <a:picLocks noChangeAspect="1" noChangeArrowheads="1"/>
                      </p:cNvPicPr>
                      <p:nvPr/>
                    </p:nvPicPr>
                    <p:blipFill>
                      <a:blip r:embed="rId21"/>
                      <a:srcRect/>
                      <a:stretch>
                        <a:fillRect/>
                      </a:stretch>
                    </p:blipFill>
                    <p:spPr bwMode="auto">
                      <a:xfrm>
                        <a:off x="611188" y="4953000"/>
                        <a:ext cx="179387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2494588019"/>
              </p:ext>
            </p:extLst>
          </p:nvPr>
        </p:nvGraphicFramePr>
        <p:xfrm>
          <a:off x="4800600" y="4953000"/>
          <a:ext cx="2057400" cy="569085"/>
        </p:xfrm>
        <a:graphic>
          <a:graphicData uri="http://schemas.openxmlformats.org/presentationml/2006/ole">
            <mc:AlternateContent xmlns:mc="http://schemas.openxmlformats.org/markup-compatibility/2006">
              <mc:Choice xmlns:v="urn:schemas-microsoft-com:vml" Requires="v">
                <p:oleObj spid="_x0000_s1113" name="Equation" r:id="rId22" imgW="888614" imgH="241195" progId="Equation.DSMT4">
                  <p:embed/>
                </p:oleObj>
              </mc:Choice>
              <mc:Fallback>
                <p:oleObj name="Equation" r:id="rId22" imgW="888614" imgH="241195" progId="Equation.DSMT4">
                  <p:embed/>
                  <p:pic>
                    <p:nvPicPr>
                      <p:cNvPr id="0" name="Object 7"/>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00600" y="4953000"/>
                        <a:ext cx="2057400" cy="569085"/>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2467672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709"/>
            <a:ext cx="8229600" cy="1143000"/>
          </a:xfrm>
        </p:spPr>
        <p:txBody>
          <a:bodyPr/>
          <a:lstStyle/>
          <a:p>
            <a:r>
              <a:rPr lang="en-US" dirty="0" smtClean="0">
                <a:solidFill>
                  <a:schemeClr val="bg1"/>
                </a:solidFill>
              </a:rPr>
              <a:t>Force Method </a:t>
            </a:r>
            <a:r>
              <a:rPr lang="en-US" dirty="0">
                <a:solidFill>
                  <a:schemeClr val="bg1"/>
                </a:solidFill>
              </a:rPr>
              <a:t>Example: </a:t>
            </a:r>
            <a:r>
              <a:rPr lang="en-US" dirty="0" smtClean="0">
                <a:solidFill>
                  <a:schemeClr val="bg1"/>
                </a:solidFill>
              </a:rPr>
              <a:t>Statics </a:t>
            </a:r>
            <a:endParaRPr lang="en-US" dirty="0">
              <a:solidFill>
                <a:schemeClr val="bg1"/>
              </a:solidFill>
            </a:endParaRPr>
          </a:p>
        </p:txBody>
      </p:sp>
      <p:pic>
        <p:nvPicPr>
          <p:cNvPr id="4" name="Content Placeholder 3"/>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62200" y="990600"/>
            <a:ext cx="4343400" cy="2514600"/>
          </a:xfrm>
          <a:prstGeom prst="rect">
            <a:avLst/>
          </a:prstGeom>
          <a:noFill/>
          <a:ln>
            <a:noFill/>
          </a:ln>
        </p:spPr>
      </p:pic>
      <p:sp>
        <p:nvSpPr>
          <p:cNvPr id="5" name="TextBox 4"/>
          <p:cNvSpPr txBox="1"/>
          <p:nvPr/>
        </p:nvSpPr>
        <p:spPr>
          <a:xfrm>
            <a:off x="367145" y="3547868"/>
            <a:ext cx="8534400" cy="3570208"/>
          </a:xfrm>
          <a:prstGeom prst="rect">
            <a:avLst/>
          </a:prstGeom>
          <a:noFill/>
        </p:spPr>
        <p:txBody>
          <a:bodyPr wrap="square" rtlCol="0">
            <a:spAutoFit/>
          </a:bodyPr>
          <a:lstStyle/>
          <a:p>
            <a:r>
              <a:rPr lang="en-US" sz="2400" dirty="0">
                <a:solidFill>
                  <a:schemeClr val="bg1"/>
                </a:solidFill>
              </a:rPr>
              <a:t>Three boxes are connected to each other by light strings on a table top as shown using pulleys to redirect the force directions.  The masses are given as: </a:t>
            </a:r>
            <a:r>
              <a:rPr lang="en-US" sz="2400" dirty="0" smtClean="0">
                <a:solidFill>
                  <a:schemeClr val="bg1"/>
                </a:solidFill>
              </a:rPr>
              <a:t> m</a:t>
            </a:r>
            <a:r>
              <a:rPr lang="en-US" sz="2400" baseline="-25000" dirty="0" smtClean="0">
                <a:solidFill>
                  <a:schemeClr val="bg1"/>
                </a:solidFill>
              </a:rPr>
              <a:t>1</a:t>
            </a:r>
            <a:r>
              <a:rPr lang="en-US" sz="2400" dirty="0" smtClean="0">
                <a:solidFill>
                  <a:schemeClr val="bg1"/>
                </a:solidFill>
              </a:rPr>
              <a:t> </a:t>
            </a:r>
            <a:r>
              <a:rPr lang="en-US" sz="2400" dirty="0">
                <a:solidFill>
                  <a:schemeClr val="bg1"/>
                </a:solidFill>
              </a:rPr>
              <a:t>= 5.0 kg, </a:t>
            </a:r>
            <a:r>
              <a:rPr lang="en-US" sz="2400" dirty="0" smtClean="0">
                <a:solidFill>
                  <a:schemeClr val="bg1"/>
                </a:solidFill>
              </a:rPr>
              <a:t>m</a:t>
            </a:r>
            <a:r>
              <a:rPr lang="en-US" sz="2400" baseline="-25000" dirty="0" smtClean="0">
                <a:solidFill>
                  <a:schemeClr val="bg1"/>
                </a:solidFill>
              </a:rPr>
              <a:t>2</a:t>
            </a:r>
            <a:r>
              <a:rPr lang="en-US" sz="2400" dirty="0" smtClean="0">
                <a:solidFill>
                  <a:schemeClr val="bg1"/>
                </a:solidFill>
              </a:rPr>
              <a:t> </a:t>
            </a:r>
            <a:r>
              <a:rPr lang="en-US" sz="2400" dirty="0">
                <a:solidFill>
                  <a:schemeClr val="bg1"/>
                </a:solidFill>
              </a:rPr>
              <a:t>= 20.0 kg, and </a:t>
            </a:r>
            <a:r>
              <a:rPr lang="en-US" sz="2400" dirty="0" smtClean="0">
                <a:solidFill>
                  <a:schemeClr val="bg1"/>
                </a:solidFill>
              </a:rPr>
              <a:t>m</a:t>
            </a:r>
            <a:r>
              <a:rPr lang="en-US" sz="2400" baseline="-25000" dirty="0" smtClean="0">
                <a:solidFill>
                  <a:schemeClr val="bg1"/>
                </a:solidFill>
              </a:rPr>
              <a:t>3</a:t>
            </a:r>
            <a:r>
              <a:rPr lang="en-US" sz="2400" dirty="0" smtClean="0">
                <a:solidFill>
                  <a:schemeClr val="bg1"/>
                </a:solidFill>
              </a:rPr>
              <a:t> </a:t>
            </a:r>
            <a:r>
              <a:rPr lang="en-US" sz="2400" dirty="0">
                <a:solidFill>
                  <a:schemeClr val="bg1"/>
                </a:solidFill>
              </a:rPr>
              <a:t>= 10.0kg.  </a:t>
            </a:r>
            <a:endParaRPr lang="en-US" sz="2400" dirty="0" smtClean="0">
              <a:solidFill>
                <a:schemeClr val="bg1"/>
              </a:solidFill>
            </a:endParaRPr>
          </a:p>
          <a:p>
            <a:r>
              <a:rPr lang="en-US" sz="2400" dirty="0" smtClean="0">
                <a:solidFill>
                  <a:schemeClr val="bg1"/>
                </a:solidFill>
              </a:rPr>
              <a:t>The </a:t>
            </a:r>
            <a:r>
              <a:rPr lang="en-US" sz="2400" dirty="0">
                <a:solidFill>
                  <a:schemeClr val="bg1"/>
                </a:solidFill>
              </a:rPr>
              <a:t>coefficient of static friction is 0.38</a:t>
            </a:r>
            <a:r>
              <a:rPr lang="en-US" sz="2400" dirty="0" smtClean="0">
                <a:solidFill>
                  <a:schemeClr val="bg1"/>
                </a:solidFill>
              </a:rPr>
              <a:t>.</a:t>
            </a:r>
          </a:p>
          <a:p>
            <a:r>
              <a:rPr lang="en-US" sz="2800" i="1" dirty="0" smtClean="0">
                <a:solidFill>
                  <a:schemeClr val="bg1"/>
                </a:solidFill>
              </a:rPr>
              <a:t>How much friction force is required to keep the system in equilibrium? </a:t>
            </a:r>
          </a:p>
          <a:p>
            <a:r>
              <a:rPr lang="en-US" sz="2800" b="1" i="1" dirty="0" smtClean="0">
                <a:solidFill>
                  <a:schemeClr val="bg1"/>
                </a:solidFill>
              </a:rPr>
              <a:t>And, how much mass can be added to mass 1 before the whole system tries to move to the left?</a:t>
            </a:r>
            <a:endParaRPr lang="en-US" sz="2800" b="1" i="1" dirty="0">
              <a:solidFill>
                <a:schemeClr val="bg1"/>
              </a:solidFill>
            </a:endParaRPr>
          </a:p>
          <a:p>
            <a:endParaRPr lang="en-US" dirty="0"/>
          </a:p>
        </p:txBody>
      </p:sp>
    </p:spTree>
    <p:extLst>
      <p:ext uri="{BB962C8B-B14F-4D97-AF65-F5344CB8AC3E}">
        <p14:creationId xmlns:p14="http://schemas.microsoft.com/office/powerpoint/2010/main" val="22232934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normAutofit fontScale="90000"/>
          </a:bodyPr>
          <a:lstStyle/>
          <a:p>
            <a:r>
              <a:rPr lang="en-US" dirty="0" smtClean="0">
                <a:solidFill>
                  <a:schemeClr val="accent1">
                    <a:lumMod val="40000"/>
                    <a:lumOff val="60000"/>
                  </a:schemeClr>
                </a:solidFill>
              </a:rPr>
              <a:t>Step One:</a:t>
            </a:r>
            <a:br>
              <a:rPr lang="en-US" dirty="0" smtClean="0">
                <a:solidFill>
                  <a:schemeClr val="accent1">
                    <a:lumMod val="40000"/>
                    <a:lumOff val="60000"/>
                  </a:schemeClr>
                </a:solidFill>
              </a:rPr>
            </a:br>
            <a:r>
              <a:rPr lang="en-US" dirty="0" smtClean="0">
                <a:solidFill>
                  <a:schemeClr val="accent1">
                    <a:lumMod val="40000"/>
                    <a:lumOff val="60000"/>
                  </a:schemeClr>
                </a:solidFill>
              </a:rPr>
              <a:t>Draw a free body diagram</a:t>
            </a:r>
            <a:endParaRPr lang="en-US" dirty="0">
              <a:solidFill>
                <a:schemeClr val="accent1">
                  <a:lumMod val="40000"/>
                  <a:lumOff val="60000"/>
                </a:schemeClr>
              </a:solidFill>
            </a:endParaRP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819400"/>
            <a:ext cx="4267200" cy="2057400"/>
          </a:xfrm>
          <a:prstGeom prst="rect">
            <a:avLst/>
          </a:prstGeom>
          <a:noFill/>
          <a:ln>
            <a:noFill/>
          </a:ln>
        </p:spPr>
      </p:pic>
    </p:spTree>
    <p:extLst>
      <p:ext uri="{BB962C8B-B14F-4D97-AF65-F5344CB8AC3E}">
        <p14:creationId xmlns:p14="http://schemas.microsoft.com/office/powerpoint/2010/main" val="36419631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828800"/>
          </a:xfrm>
        </p:spPr>
        <p:txBody>
          <a:bodyPr>
            <a:normAutofit/>
          </a:bodyPr>
          <a:lstStyle/>
          <a:p>
            <a:r>
              <a:rPr lang="en-US" dirty="0" smtClean="0">
                <a:solidFill>
                  <a:schemeClr val="accent1">
                    <a:lumMod val="40000"/>
                    <a:lumOff val="60000"/>
                  </a:schemeClr>
                </a:solidFill>
              </a:rPr>
              <a:t>Step Two:</a:t>
            </a:r>
            <a:br>
              <a:rPr lang="en-US" dirty="0" smtClean="0">
                <a:solidFill>
                  <a:schemeClr val="accent1">
                    <a:lumMod val="40000"/>
                    <a:lumOff val="60000"/>
                  </a:schemeClr>
                </a:solidFill>
              </a:rPr>
            </a:br>
            <a:r>
              <a:rPr lang="en-US" dirty="0" smtClean="0">
                <a:solidFill>
                  <a:schemeClr val="accent1">
                    <a:lumMod val="40000"/>
                    <a:lumOff val="60000"/>
                  </a:schemeClr>
                </a:solidFill>
              </a:rPr>
              <a:t>Break each force into components</a:t>
            </a:r>
            <a:endParaRPr lang="en-US" dirty="0">
              <a:solidFill>
                <a:schemeClr val="accent1">
                  <a:lumMod val="40000"/>
                  <a:lumOff val="60000"/>
                </a:scheme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913341235"/>
              </p:ext>
            </p:extLst>
          </p:nvPr>
        </p:nvGraphicFramePr>
        <p:xfrm>
          <a:off x="609601" y="2667001"/>
          <a:ext cx="8077200" cy="3581398"/>
        </p:xfrm>
        <a:graphic>
          <a:graphicData uri="http://schemas.openxmlformats.org/drawingml/2006/table">
            <a:tbl>
              <a:tblPr firstRow="1" firstCol="1" bandRow="1">
                <a:tableStyleId>{5C22544A-7EE6-4342-B048-85BDC9FD1C3A}</a:tableStyleId>
              </a:tblPr>
              <a:tblGrid>
                <a:gridCol w="733830"/>
                <a:gridCol w="733830"/>
                <a:gridCol w="733830"/>
                <a:gridCol w="733830"/>
                <a:gridCol w="733830"/>
                <a:gridCol w="734675"/>
                <a:gridCol w="734675"/>
                <a:gridCol w="734675"/>
                <a:gridCol w="734675"/>
                <a:gridCol w="734675"/>
                <a:gridCol w="734675"/>
              </a:tblGrid>
              <a:tr h="460526">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dirty="0">
                          <a:effectLst/>
                        </a:rPr>
                        <a:t>Box 1</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Box 2</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Box 3</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tc>
              </a:tr>
              <a:tr h="460526">
                <a:tc>
                  <a:txBody>
                    <a:bodyPr/>
                    <a:lstStyle/>
                    <a:p>
                      <a:pPr marL="0" marR="0">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b="1" u="sng" dirty="0">
                          <a:effectLst/>
                        </a:rPr>
                        <a:t>x</a:t>
                      </a:r>
                      <a:endParaRPr lang="en-US" sz="2000" b="1" u="sng" dirty="0">
                        <a:solidFill>
                          <a:srgbClr val="000000"/>
                        </a:solidFill>
                        <a:effectLst/>
                        <a:latin typeface="Tahoma"/>
                        <a:ea typeface="Times New Roman"/>
                        <a:cs typeface="Times New Roman"/>
                      </a:endParaRPr>
                    </a:p>
                  </a:txBody>
                  <a:tcPr marL="68580" marR="68580" marT="0" marB="0" anchor="ctr"/>
                </a:tc>
                <a:tc>
                  <a:txBody>
                    <a:bodyPr/>
                    <a:lstStyle/>
                    <a:p>
                      <a:pPr marL="0" marR="0" algn="ctr">
                        <a:lnSpc>
                          <a:spcPct val="115000"/>
                        </a:lnSpc>
                        <a:spcBef>
                          <a:spcPts val="0"/>
                        </a:spcBef>
                        <a:spcAft>
                          <a:spcPts val="1000"/>
                        </a:spcAft>
                      </a:pPr>
                      <a:r>
                        <a:rPr lang="en-US" sz="2000" b="1" u="sng" dirty="0">
                          <a:effectLst/>
                        </a:rPr>
                        <a:t>y</a:t>
                      </a:r>
                      <a:endParaRPr lang="en-US" sz="2000" b="1" u="sng" dirty="0">
                        <a:solidFill>
                          <a:srgbClr val="000000"/>
                        </a:solidFill>
                        <a:effectLst/>
                        <a:latin typeface="Tahoma"/>
                        <a:ea typeface="Times New Roman"/>
                        <a:cs typeface="Times New Roman"/>
                      </a:endParaRPr>
                    </a:p>
                  </a:txBody>
                  <a:tcPr marL="68580" marR="68580" marT="0" marB="0" anchor="ct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 </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b="1" u="sng" dirty="0">
                          <a:effectLst/>
                        </a:rPr>
                        <a:t>x</a:t>
                      </a:r>
                      <a:endParaRPr lang="en-US" sz="2000" b="1" u="sng" dirty="0">
                        <a:solidFill>
                          <a:srgbClr val="000000"/>
                        </a:solidFill>
                        <a:effectLst/>
                        <a:latin typeface="Tahoma"/>
                        <a:ea typeface="Times New Roman"/>
                        <a:cs typeface="Times New Roman"/>
                      </a:endParaRPr>
                    </a:p>
                  </a:txBody>
                  <a:tcPr marL="68580" marR="68580" marT="0" marB="0" anchor="b"/>
                </a:tc>
                <a:tc>
                  <a:txBody>
                    <a:bodyPr/>
                    <a:lstStyle/>
                    <a:p>
                      <a:pPr marL="0" marR="0" algn="ctr">
                        <a:lnSpc>
                          <a:spcPct val="115000"/>
                        </a:lnSpc>
                        <a:spcBef>
                          <a:spcPts val="0"/>
                        </a:spcBef>
                        <a:spcAft>
                          <a:spcPts val="1000"/>
                        </a:spcAft>
                      </a:pPr>
                      <a:r>
                        <a:rPr lang="en-US" sz="2000" b="1" u="sng" dirty="0">
                          <a:effectLst/>
                        </a:rPr>
                        <a:t>y</a:t>
                      </a:r>
                      <a:endParaRPr lang="en-US" sz="2000" b="1" u="sng" dirty="0">
                        <a:solidFill>
                          <a:srgbClr val="000000"/>
                        </a:solidFill>
                        <a:effectLst/>
                        <a:latin typeface="Tahoma"/>
                        <a:ea typeface="Times New Roman"/>
                        <a:cs typeface="Times New Roman"/>
                      </a:endParaRPr>
                    </a:p>
                  </a:txBody>
                  <a:tcPr marL="68580" marR="68580" marT="0" marB="0" anchor="b"/>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 </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b="1" u="sng" dirty="0">
                          <a:effectLst/>
                        </a:rPr>
                        <a:t>x</a:t>
                      </a:r>
                      <a:endParaRPr lang="en-US" sz="2000" b="1" u="sng"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b="1" u="sng" dirty="0">
                          <a:effectLst/>
                        </a:rPr>
                        <a:t>y</a:t>
                      </a:r>
                      <a:endParaRPr lang="en-US" sz="2000" b="1" u="sng" dirty="0">
                        <a:solidFill>
                          <a:srgbClr val="000000"/>
                        </a:solidFill>
                        <a:effectLst/>
                        <a:latin typeface="Tahoma"/>
                        <a:ea typeface="Times New Roman"/>
                        <a:cs typeface="Times New Roman"/>
                      </a:endParaRPr>
                    </a:p>
                  </a:txBody>
                  <a:tcPr marL="68580" marR="68580" marT="0" marB="0"/>
                </a:tc>
              </a:tr>
              <a:tr h="460526">
                <a:tc>
                  <a:txBody>
                    <a:bodyPr/>
                    <a:lstStyle/>
                    <a:p>
                      <a:pPr marL="0" marR="0">
                        <a:lnSpc>
                          <a:spcPct val="115000"/>
                        </a:lnSpc>
                        <a:spcBef>
                          <a:spcPts val="0"/>
                        </a:spcBef>
                        <a:spcAft>
                          <a:spcPts val="1000"/>
                        </a:spcAft>
                      </a:pPr>
                      <a:r>
                        <a:rPr lang="en-US" sz="2000">
                          <a:effectLst/>
                        </a:rPr>
                        <a:t>T</a:t>
                      </a:r>
                      <a:r>
                        <a:rPr lang="en-US" sz="2000" baseline="-25000">
                          <a:effectLst/>
                        </a:rPr>
                        <a:t>1</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T</a:t>
                      </a:r>
                      <a:r>
                        <a:rPr lang="en-US" sz="2000" baseline="-25000">
                          <a:effectLst/>
                        </a:rPr>
                        <a:t>1</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F</a:t>
                      </a:r>
                      <a:r>
                        <a:rPr lang="en-US" sz="2000" b="1" baseline="-25000" dirty="0">
                          <a:solidFill>
                            <a:schemeClr val="bg1"/>
                          </a:solidFill>
                          <a:effectLst/>
                        </a:rPr>
                        <a:t>N</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dirty="0">
                          <a:effectLst/>
                        </a:rPr>
                        <a:t>0</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F</a:t>
                      </a:r>
                      <a:r>
                        <a:rPr lang="en-US" sz="2000" baseline="-25000">
                          <a:effectLst/>
                        </a:rPr>
                        <a:t>N</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T</a:t>
                      </a:r>
                      <a:r>
                        <a:rPr lang="en-US" sz="2000" b="1" baseline="-25000" dirty="0">
                          <a:solidFill>
                            <a:schemeClr val="bg1"/>
                          </a:solidFill>
                          <a:effectLst/>
                        </a:rPr>
                        <a:t>2</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T</a:t>
                      </a:r>
                      <a:r>
                        <a:rPr lang="en-US" sz="2000" baseline="-25000">
                          <a:effectLst/>
                        </a:rPr>
                        <a:t>2</a:t>
                      </a:r>
                      <a:endParaRPr lang="en-US" sz="2000">
                        <a:solidFill>
                          <a:srgbClr val="000000"/>
                        </a:solidFill>
                        <a:effectLst/>
                        <a:latin typeface="Tahoma"/>
                        <a:ea typeface="Times New Roman"/>
                        <a:cs typeface="Times New Roman"/>
                      </a:endParaRPr>
                    </a:p>
                  </a:txBody>
                  <a:tcPr marL="68580" marR="68580" marT="0" marB="0"/>
                </a:tc>
              </a:tr>
              <a:tr h="460526">
                <a:tc>
                  <a:txBody>
                    <a:bodyPr/>
                    <a:lstStyle/>
                    <a:p>
                      <a:pPr marL="0" marR="0">
                        <a:lnSpc>
                          <a:spcPct val="115000"/>
                        </a:lnSpc>
                        <a:spcBef>
                          <a:spcPts val="0"/>
                        </a:spcBef>
                        <a:spcAft>
                          <a:spcPts val="1000"/>
                        </a:spcAft>
                      </a:pPr>
                      <a:r>
                        <a:rPr lang="en-US" sz="2000">
                          <a:effectLst/>
                        </a:rPr>
                        <a:t>m</a:t>
                      </a:r>
                      <a:r>
                        <a:rPr lang="en-US" sz="2000" baseline="-25000">
                          <a:effectLst/>
                        </a:rPr>
                        <a:t>1</a:t>
                      </a:r>
                      <a:r>
                        <a:rPr lang="en-US" sz="2000">
                          <a:effectLst/>
                        </a:rPr>
                        <a:t>g</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-m</a:t>
                      </a:r>
                      <a:r>
                        <a:rPr lang="en-US" sz="2000" baseline="-25000">
                          <a:effectLst/>
                        </a:rPr>
                        <a:t>1</a:t>
                      </a:r>
                      <a:r>
                        <a:rPr lang="en-US" sz="2000">
                          <a:effectLst/>
                        </a:rPr>
                        <a:t>g</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T</a:t>
                      </a:r>
                      <a:r>
                        <a:rPr lang="en-US" sz="2000" b="1" baseline="-25000" dirty="0">
                          <a:solidFill>
                            <a:schemeClr val="bg1"/>
                          </a:solidFill>
                          <a:effectLst/>
                        </a:rPr>
                        <a:t>1</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dirty="0">
                          <a:effectLst/>
                        </a:rPr>
                        <a:t>-T</a:t>
                      </a:r>
                      <a:r>
                        <a:rPr lang="en-US" sz="2000" baseline="-25000" dirty="0">
                          <a:effectLst/>
                        </a:rPr>
                        <a:t>1</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dirty="0">
                          <a:effectLst/>
                        </a:rPr>
                        <a:t>0</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m</a:t>
                      </a:r>
                      <a:r>
                        <a:rPr lang="en-US" sz="2000" b="1" baseline="-25000" dirty="0">
                          <a:solidFill>
                            <a:schemeClr val="bg1"/>
                          </a:solidFill>
                          <a:effectLst/>
                        </a:rPr>
                        <a:t>3</a:t>
                      </a:r>
                      <a:r>
                        <a:rPr lang="en-US" sz="2000" b="1" dirty="0">
                          <a:solidFill>
                            <a:schemeClr val="bg1"/>
                          </a:solidFill>
                          <a:effectLst/>
                        </a:rPr>
                        <a:t>g</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-m</a:t>
                      </a:r>
                      <a:r>
                        <a:rPr lang="en-US" sz="2000" baseline="-25000">
                          <a:effectLst/>
                        </a:rPr>
                        <a:t>3</a:t>
                      </a:r>
                      <a:r>
                        <a:rPr lang="en-US" sz="2000">
                          <a:effectLst/>
                        </a:rPr>
                        <a:t>g</a:t>
                      </a:r>
                      <a:endParaRPr lang="en-US" sz="2000">
                        <a:solidFill>
                          <a:srgbClr val="000000"/>
                        </a:solidFill>
                        <a:effectLst/>
                        <a:latin typeface="Tahoma"/>
                        <a:ea typeface="Times New Roman"/>
                        <a:cs typeface="Times New Roman"/>
                      </a:endParaRPr>
                    </a:p>
                  </a:txBody>
                  <a:tcPr marL="68580" marR="68580" marT="0" marB="0"/>
                </a:tc>
              </a:tr>
              <a:tr h="460526">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err="1">
                          <a:solidFill>
                            <a:schemeClr val="bg1"/>
                          </a:solidFill>
                          <a:effectLst/>
                        </a:rPr>
                        <a:t>F</a:t>
                      </a:r>
                      <a:r>
                        <a:rPr lang="en-US" sz="2000" b="1" baseline="-25000" dirty="0" err="1">
                          <a:solidFill>
                            <a:schemeClr val="bg1"/>
                          </a:solidFill>
                          <a:effectLst/>
                        </a:rPr>
                        <a:t>f</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dirty="0" err="1" smtClean="0">
                          <a:effectLst/>
                        </a:rPr>
                        <a:t>F</a:t>
                      </a:r>
                      <a:r>
                        <a:rPr lang="en-US" sz="2000" baseline="-25000" dirty="0" err="1" smtClean="0">
                          <a:effectLst/>
                        </a:rPr>
                        <a:t>f</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r>
              <a:tr h="460526">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m</a:t>
                      </a:r>
                      <a:r>
                        <a:rPr lang="en-US" sz="2000" b="1" baseline="-25000" dirty="0">
                          <a:solidFill>
                            <a:schemeClr val="bg1"/>
                          </a:solidFill>
                          <a:effectLst/>
                        </a:rPr>
                        <a:t>2</a:t>
                      </a:r>
                      <a:r>
                        <a:rPr lang="en-US" sz="2000" b="1" dirty="0">
                          <a:solidFill>
                            <a:schemeClr val="bg1"/>
                          </a:solidFill>
                          <a:effectLst/>
                        </a:rPr>
                        <a:t>g</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-m</a:t>
                      </a:r>
                      <a:r>
                        <a:rPr lang="en-US" sz="2000" baseline="-25000">
                          <a:effectLst/>
                        </a:rPr>
                        <a:t>2</a:t>
                      </a:r>
                      <a:r>
                        <a:rPr lang="en-US" sz="2000">
                          <a:effectLst/>
                        </a:rPr>
                        <a:t>g</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r>
              <a:tr h="818242">
                <a:tc>
                  <a:txBody>
                    <a:bodyPr/>
                    <a:lstStyle/>
                    <a:p>
                      <a:pPr marL="0" marR="0">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T</a:t>
                      </a:r>
                      <a:r>
                        <a:rPr lang="en-US" sz="2000" b="1" baseline="-25000" dirty="0">
                          <a:solidFill>
                            <a:schemeClr val="bg1"/>
                          </a:solidFill>
                          <a:effectLst/>
                        </a:rPr>
                        <a:t>2</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a:effectLst/>
                        </a:rPr>
                        <a:t>T</a:t>
                      </a:r>
                      <a:r>
                        <a:rPr lang="en-US" sz="2000" baseline="-25000">
                          <a:effectLst/>
                        </a:rPr>
                        <a:t>2</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r>
            </a:tbl>
          </a:graphicData>
        </a:graphic>
      </p:graphicFrame>
    </p:spTree>
    <p:extLst>
      <p:ext uri="{BB962C8B-B14F-4D97-AF65-F5344CB8AC3E}">
        <p14:creationId xmlns:p14="http://schemas.microsoft.com/office/powerpoint/2010/main" val="31506904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752600"/>
          </a:xfrm>
        </p:spPr>
        <p:txBody>
          <a:bodyPr>
            <a:normAutofit fontScale="90000"/>
          </a:bodyPr>
          <a:lstStyle/>
          <a:p>
            <a:r>
              <a:rPr lang="en-US" dirty="0">
                <a:solidFill>
                  <a:schemeClr val="accent1">
                    <a:lumMod val="40000"/>
                    <a:lumOff val="60000"/>
                  </a:schemeClr>
                </a:solidFill>
              </a:rPr>
              <a:t>Step 3:</a:t>
            </a:r>
            <a:br>
              <a:rPr lang="en-US" dirty="0">
                <a:solidFill>
                  <a:schemeClr val="accent1">
                    <a:lumMod val="40000"/>
                    <a:lumOff val="60000"/>
                  </a:schemeClr>
                </a:solidFill>
              </a:rPr>
            </a:br>
            <a:r>
              <a:rPr lang="en-US" sz="3600" dirty="0">
                <a:solidFill>
                  <a:schemeClr val="accent1">
                    <a:lumMod val="40000"/>
                    <a:lumOff val="60000"/>
                  </a:schemeClr>
                </a:solidFill>
              </a:rPr>
              <a:t>Decide if each object is in equilibrium or not</a:t>
            </a:r>
          </a:p>
        </p:txBody>
      </p:sp>
      <p:graphicFrame>
        <p:nvGraphicFramePr>
          <p:cNvPr id="3" name="Table 2"/>
          <p:cNvGraphicFramePr>
            <a:graphicFrameLocks noGrp="1"/>
          </p:cNvGraphicFramePr>
          <p:nvPr>
            <p:extLst>
              <p:ext uri="{D42A27DB-BD31-4B8C-83A1-F6EECF244321}">
                <p14:modId xmlns:p14="http://schemas.microsoft.com/office/powerpoint/2010/main" val="3750629961"/>
              </p:ext>
            </p:extLst>
          </p:nvPr>
        </p:nvGraphicFramePr>
        <p:xfrm>
          <a:off x="304800" y="2514600"/>
          <a:ext cx="8610600" cy="2971799"/>
        </p:xfrm>
        <a:graphic>
          <a:graphicData uri="http://schemas.openxmlformats.org/drawingml/2006/table">
            <a:tbl>
              <a:tblPr firstRow="1" firstCol="1" bandRow="1">
                <a:tableStyleId>{5C22544A-7EE6-4342-B048-85BDC9FD1C3A}</a:tableStyleId>
              </a:tblPr>
              <a:tblGrid>
                <a:gridCol w="2438400"/>
                <a:gridCol w="3733800"/>
                <a:gridCol w="2438400"/>
              </a:tblGrid>
              <a:tr h="966475">
                <a:tc>
                  <a:txBody>
                    <a:bodyPr/>
                    <a:lstStyle/>
                    <a:p>
                      <a:pPr marL="0" marR="0" algn="ctr">
                        <a:lnSpc>
                          <a:spcPct val="115000"/>
                        </a:lnSpc>
                        <a:spcBef>
                          <a:spcPts val="0"/>
                        </a:spcBef>
                        <a:spcAft>
                          <a:spcPts val="1000"/>
                        </a:spcAft>
                      </a:pPr>
                      <a:r>
                        <a:rPr lang="en-US" sz="2800" u="sng" dirty="0">
                          <a:effectLst/>
                        </a:rPr>
                        <a:t>Box 1:</a:t>
                      </a:r>
                      <a:endParaRPr lang="en-US" sz="2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800" u="sng" dirty="0">
                          <a:effectLst/>
                        </a:rPr>
                        <a:t>Box 2:</a:t>
                      </a:r>
                      <a:endParaRPr lang="en-US" sz="2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800" u="sng" dirty="0">
                          <a:effectLst/>
                        </a:rPr>
                        <a:t>Box 3:</a:t>
                      </a:r>
                      <a:endParaRPr lang="en-US" sz="2800" dirty="0">
                        <a:solidFill>
                          <a:srgbClr val="000000"/>
                        </a:solidFill>
                        <a:effectLst/>
                        <a:latin typeface="Tahoma"/>
                        <a:ea typeface="Times New Roman"/>
                        <a:cs typeface="Times New Roman"/>
                      </a:endParaRPr>
                    </a:p>
                  </a:txBody>
                  <a:tcPr marL="68580" marR="68580" marT="0" marB="0"/>
                </a:tc>
              </a:tr>
              <a:tr h="1002662">
                <a:tc>
                  <a:txBody>
                    <a:bodyPr/>
                    <a:lstStyle/>
                    <a:p>
                      <a:pPr marL="0" marR="0" algn="ctr">
                        <a:lnSpc>
                          <a:spcPct val="115000"/>
                        </a:lnSpc>
                        <a:spcBef>
                          <a:spcPts val="0"/>
                        </a:spcBef>
                        <a:spcAft>
                          <a:spcPts val="1000"/>
                        </a:spcAft>
                      </a:pPr>
                      <a:endParaRPr lang="en-US" sz="1100" dirty="0">
                        <a:solidFill>
                          <a:srgbClr val="000000"/>
                        </a:solidFill>
                        <a:effectLst/>
                        <a:latin typeface="Segoe Print"/>
                        <a:ea typeface="Times New Roman"/>
                        <a:cs typeface="Tahoma"/>
                      </a:endParaRPr>
                    </a:p>
                  </a:txBody>
                  <a:tcPr marL="68580" marR="68580" marT="0" marB="0">
                    <a:solidFill>
                      <a:schemeClr val="bg1"/>
                    </a:solidFill>
                  </a:tcPr>
                </a:tc>
                <a:tc>
                  <a:txBody>
                    <a:bodyPr/>
                    <a:lstStyle/>
                    <a:p>
                      <a:pPr marL="0" marR="0" algn="ctr">
                        <a:lnSpc>
                          <a:spcPct val="115000"/>
                        </a:lnSpc>
                        <a:spcBef>
                          <a:spcPts val="0"/>
                        </a:spcBef>
                        <a:spcAft>
                          <a:spcPts val="1000"/>
                        </a:spcAft>
                      </a:pPr>
                      <a:r>
                        <a:rPr lang="en-US" sz="1100" dirty="0">
                          <a:effectLst/>
                        </a:rPr>
                        <a:t>                      </a:t>
                      </a:r>
                      <a:endParaRPr lang="en-US" sz="1100" dirty="0">
                        <a:solidFill>
                          <a:srgbClr val="000000"/>
                        </a:solidFill>
                        <a:effectLst/>
                        <a:latin typeface="Segoe Print"/>
                        <a:ea typeface="Times New Roman"/>
                        <a:cs typeface="Tahoma"/>
                      </a:endParaRPr>
                    </a:p>
                  </a:txBody>
                  <a:tcPr marL="68580" marR="68580" marT="0" marB="0">
                    <a:solidFill>
                      <a:schemeClr val="bg1"/>
                    </a:solidFill>
                  </a:tcPr>
                </a:tc>
                <a:tc>
                  <a:txBody>
                    <a:bodyPr/>
                    <a:lstStyle/>
                    <a:p>
                      <a:pPr marL="0" marR="0" algn="ctr">
                        <a:lnSpc>
                          <a:spcPct val="115000"/>
                        </a:lnSpc>
                        <a:spcBef>
                          <a:spcPts val="0"/>
                        </a:spcBef>
                        <a:spcAft>
                          <a:spcPts val="1000"/>
                        </a:spcAft>
                      </a:pPr>
                      <a:endParaRPr lang="en-US" sz="1100" dirty="0">
                        <a:solidFill>
                          <a:srgbClr val="000000"/>
                        </a:solidFill>
                        <a:effectLst/>
                        <a:latin typeface="Segoe Print"/>
                        <a:ea typeface="Times New Roman"/>
                        <a:cs typeface="Tahoma"/>
                      </a:endParaRPr>
                    </a:p>
                  </a:txBody>
                  <a:tcPr marL="68580" marR="68580" marT="0" marB="0">
                    <a:solidFill>
                      <a:schemeClr val="bg1"/>
                    </a:solidFill>
                  </a:tcPr>
                </a:tc>
              </a:tr>
              <a:tr h="1002662">
                <a:tc>
                  <a:txBody>
                    <a:bodyPr/>
                    <a:lstStyle/>
                    <a:p>
                      <a:pPr marL="0" marR="0">
                        <a:lnSpc>
                          <a:spcPct val="115000"/>
                        </a:lnSpc>
                        <a:spcBef>
                          <a:spcPts val="0"/>
                        </a:spcBef>
                        <a:spcAft>
                          <a:spcPts val="1000"/>
                        </a:spcAft>
                      </a:pPr>
                      <a:endParaRPr lang="en-US" sz="1100" dirty="0">
                        <a:solidFill>
                          <a:srgbClr val="000000"/>
                        </a:solidFill>
                        <a:effectLst/>
                        <a:latin typeface="Segoe Print"/>
                        <a:ea typeface="Times New Roman"/>
                        <a:cs typeface="Tahoma"/>
                      </a:endParaRPr>
                    </a:p>
                  </a:txBody>
                  <a:tcPr marL="68580" marR="68580" marT="0" marB="0">
                    <a:solidFill>
                      <a:schemeClr val="bg1"/>
                    </a:solidFill>
                  </a:tcPr>
                </a:tc>
                <a:tc>
                  <a:txBody>
                    <a:bodyPr/>
                    <a:lstStyle/>
                    <a:p>
                      <a:pPr marL="0" marR="0" algn="ctr">
                        <a:lnSpc>
                          <a:spcPct val="115000"/>
                        </a:lnSpc>
                        <a:spcBef>
                          <a:spcPts val="0"/>
                        </a:spcBef>
                        <a:spcAft>
                          <a:spcPts val="1000"/>
                        </a:spcAft>
                      </a:pPr>
                      <a:r>
                        <a:rPr lang="en-US" sz="1100" dirty="0">
                          <a:effectLst/>
                        </a:rPr>
                        <a:t>            </a:t>
                      </a:r>
                      <a:endParaRPr lang="en-US" sz="1100" dirty="0">
                        <a:solidFill>
                          <a:srgbClr val="000000"/>
                        </a:solidFill>
                        <a:effectLst/>
                        <a:latin typeface="Segoe Print"/>
                        <a:ea typeface="Times New Roman"/>
                        <a:cs typeface="Tahoma"/>
                      </a:endParaRPr>
                    </a:p>
                  </a:txBody>
                  <a:tcPr marL="68580" marR="68580" marT="0" marB="0">
                    <a:solidFill>
                      <a:schemeClr val="bg1"/>
                    </a:solidFill>
                  </a:tcPr>
                </a:tc>
                <a:tc>
                  <a:txBody>
                    <a:bodyPr/>
                    <a:lstStyle/>
                    <a:p>
                      <a:pPr marL="0" marR="0" algn="ctr">
                        <a:lnSpc>
                          <a:spcPct val="115000"/>
                        </a:lnSpc>
                        <a:spcBef>
                          <a:spcPts val="0"/>
                        </a:spcBef>
                        <a:spcAft>
                          <a:spcPts val="1000"/>
                        </a:spcAft>
                      </a:pPr>
                      <a:endParaRPr lang="en-US" sz="1100" dirty="0">
                        <a:solidFill>
                          <a:srgbClr val="000000"/>
                        </a:solidFill>
                        <a:effectLst/>
                        <a:latin typeface="Segoe Print"/>
                        <a:ea typeface="Times New Roman"/>
                        <a:cs typeface="Tahoma"/>
                      </a:endParaRPr>
                    </a:p>
                  </a:txBody>
                  <a:tcPr marL="68580" marR="68580" marT="0" marB="0">
                    <a:solidFill>
                      <a:schemeClr val="bg1"/>
                    </a:solidFill>
                  </a:tcPr>
                </a:tc>
              </a:tr>
            </a:tbl>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589162593"/>
              </p:ext>
            </p:extLst>
          </p:nvPr>
        </p:nvGraphicFramePr>
        <p:xfrm>
          <a:off x="838200" y="3505200"/>
          <a:ext cx="1645920" cy="685800"/>
        </p:xfrm>
        <a:graphic>
          <a:graphicData uri="http://schemas.openxmlformats.org/presentationml/2006/ole">
            <mc:AlternateContent xmlns:mc="http://schemas.openxmlformats.org/markup-compatibility/2006">
              <mc:Choice xmlns:v="urn:schemas-microsoft-com:vml" Requires="v">
                <p:oleObj spid="_x0000_s23587" name="Equation" r:id="rId4" imgW="609480" imgH="253800" progId="Equation.DSMT4">
                  <p:embed/>
                </p:oleObj>
              </mc:Choice>
              <mc:Fallback>
                <p:oleObj name="Equation" r:id="rId4" imgW="609480" imgH="253800" progId="Equation.DSMT4">
                  <p:embed/>
                  <p:pic>
                    <p:nvPicPr>
                      <p:cNvPr id="0" name=""/>
                      <p:cNvPicPr/>
                      <p:nvPr/>
                    </p:nvPicPr>
                    <p:blipFill>
                      <a:blip r:embed="rId5"/>
                      <a:stretch>
                        <a:fillRect/>
                      </a:stretch>
                    </p:blipFill>
                    <p:spPr>
                      <a:xfrm>
                        <a:off x="838200" y="3505200"/>
                        <a:ext cx="1645920" cy="6858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4003771727"/>
              </p:ext>
            </p:extLst>
          </p:nvPr>
        </p:nvGraphicFramePr>
        <p:xfrm>
          <a:off x="6858000" y="3505200"/>
          <a:ext cx="1646238" cy="685800"/>
        </p:xfrm>
        <a:graphic>
          <a:graphicData uri="http://schemas.openxmlformats.org/presentationml/2006/ole">
            <mc:AlternateContent xmlns:mc="http://schemas.openxmlformats.org/markup-compatibility/2006">
              <mc:Choice xmlns:v="urn:schemas-microsoft-com:vml" Requires="v">
                <p:oleObj spid="_x0000_s23588" name="Equation" r:id="rId6" imgW="609480" imgH="253800" progId="Equation.DSMT4">
                  <p:embed/>
                </p:oleObj>
              </mc:Choice>
              <mc:Fallback>
                <p:oleObj name="Equation" r:id="rId6" imgW="609480" imgH="2538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0" y="3505200"/>
                        <a:ext cx="164623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65444292"/>
              </p:ext>
            </p:extLst>
          </p:nvPr>
        </p:nvGraphicFramePr>
        <p:xfrm>
          <a:off x="4495800" y="3505200"/>
          <a:ext cx="1646238" cy="685800"/>
        </p:xfrm>
        <a:graphic>
          <a:graphicData uri="http://schemas.openxmlformats.org/presentationml/2006/ole">
            <mc:AlternateContent xmlns:mc="http://schemas.openxmlformats.org/markup-compatibility/2006">
              <mc:Choice xmlns:v="urn:schemas-microsoft-com:vml" Requires="v">
                <p:oleObj spid="_x0000_s23589" name="Equation" r:id="rId8" imgW="609480" imgH="253800" progId="Equation.DSMT4">
                  <p:embed/>
                </p:oleObj>
              </mc:Choice>
              <mc:Fallback>
                <p:oleObj name="Equation" r:id="rId8" imgW="609480" imgH="2538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95800" y="3505200"/>
                        <a:ext cx="1646238" cy="685800"/>
                      </a:xfrm>
                      <a:prstGeom prst="rect">
                        <a:avLst/>
                      </a:prstGeom>
                      <a:noFill/>
                      <a:ln>
                        <a:noFill/>
                      </a:ln>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4254628344"/>
              </p:ext>
            </p:extLst>
          </p:nvPr>
        </p:nvGraphicFramePr>
        <p:xfrm>
          <a:off x="2667000" y="3505200"/>
          <a:ext cx="1646238" cy="685800"/>
        </p:xfrm>
        <a:graphic>
          <a:graphicData uri="http://schemas.openxmlformats.org/presentationml/2006/ole">
            <mc:AlternateContent xmlns:mc="http://schemas.openxmlformats.org/markup-compatibility/2006">
              <mc:Choice xmlns:v="urn:schemas-microsoft-com:vml" Requires="v">
                <p:oleObj spid="_x0000_s23590" name="Equation" r:id="rId9" imgW="609480" imgH="253800" progId="Equation.DSMT4">
                  <p:embed/>
                </p:oleObj>
              </mc:Choice>
              <mc:Fallback>
                <p:oleObj name="Equation" r:id="rId9" imgW="609480" imgH="253800" progId="Equation.DSMT4">
                  <p:embed/>
                  <p:pic>
                    <p:nvPicPr>
                      <p:cNvPr id="0" name=""/>
                      <p:cNvPicPr>
                        <a:picLocks noChangeAspect="1" noChangeArrowheads="1"/>
                      </p:cNvPicPr>
                      <p:nvPr/>
                    </p:nvPicPr>
                    <p:blipFill>
                      <a:blip r:embed="rId10"/>
                      <a:srcRect/>
                      <a:stretch>
                        <a:fillRect/>
                      </a:stretch>
                    </p:blipFill>
                    <p:spPr bwMode="auto">
                      <a:xfrm>
                        <a:off x="2667000" y="3505200"/>
                        <a:ext cx="164623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1890319120"/>
              </p:ext>
            </p:extLst>
          </p:nvPr>
        </p:nvGraphicFramePr>
        <p:xfrm>
          <a:off x="609600" y="4191000"/>
          <a:ext cx="1981200" cy="594360"/>
        </p:xfrm>
        <a:graphic>
          <a:graphicData uri="http://schemas.openxmlformats.org/presentationml/2006/ole">
            <mc:AlternateContent xmlns:mc="http://schemas.openxmlformats.org/markup-compatibility/2006">
              <mc:Choice xmlns:v="urn:schemas-microsoft-com:vml" Requires="v">
                <p:oleObj spid="_x0000_s23591" name="Equation" r:id="rId11" imgW="761760" imgH="228600" progId="Equation.DSMT4">
                  <p:embed/>
                </p:oleObj>
              </mc:Choice>
              <mc:Fallback>
                <p:oleObj name="Equation" r:id="rId11" imgW="761760" imgH="228600" progId="Equation.DSMT4">
                  <p:embed/>
                  <p:pic>
                    <p:nvPicPr>
                      <p:cNvPr id="0" name=""/>
                      <p:cNvPicPr/>
                      <p:nvPr/>
                    </p:nvPicPr>
                    <p:blipFill>
                      <a:blip r:embed="rId12"/>
                      <a:stretch>
                        <a:fillRect/>
                      </a:stretch>
                    </p:blipFill>
                    <p:spPr>
                      <a:xfrm>
                        <a:off x="609600" y="4191000"/>
                        <a:ext cx="1981200" cy="594360"/>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532696109"/>
              </p:ext>
            </p:extLst>
          </p:nvPr>
        </p:nvGraphicFramePr>
        <p:xfrm>
          <a:off x="2117725" y="4800600"/>
          <a:ext cx="2705100" cy="625475"/>
        </p:xfrm>
        <a:graphic>
          <a:graphicData uri="http://schemas.openxmlformats.org/presentationml/2006/ole">
            <mc:AlternateContent xmlns:mc="http://schemas.openxmlformats.org/markup-compatibility/2006">
              <mc:Choice xmlns:v="urn:schemas-microsoft-com:vml" Requires="v">
                <p:oleObj spid="_x0000_s23592" name="Equation" r:id="rId13" imgW="1041120" imgH="241200" progId="Equation.DSMT4">
                  <p:embed/>
                </p:oleObj>
              </mc:Choice>
              <mc:Fallback>
                <p:oleObj name="Equation" r:id="rId13" imgW="1041120" imgH="241200" progId="Equation.DSMT4">
                  <p:embed/>
                  <p:pic>
                    <p:nvPicPr>
                      <p:cNvPr id="0" name=""/>
                      <p:cNvPicPr>
                        <a:picLocks noChangeAspect="1" noChangeArrowheads="1"/>
                      </p:cNvPicPr>
                      <p:nvPr/>
                    </p:nvPicPr>
                    <p:blipFill>
                      <a:blip r:embed="rId14"/>
                      <a:srcRect/>
                      <a:stretch>
                        <a:fillRect/>
                      </a:stretch>
                    </p:blipFill>
                    <p:spPr bwMode="auto">
                      <a:xfrm>
                        <a:off x="2117725" y="4800600"/>
                        <a:ext cx="270510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677021340"/>
              </p:ext>
            </p:extLst>
          </p:nvPr>
        </p:nvGraphicFramePr>
        <p:xfrm>
          <a:off x="6902450" y="4114800"/>
          <a:ext cx="2046288" cy="593725"/>
        </p:xfrm>
        <a:graphic>
          <a:graphicData uri="http://schemas.openxmlformats.org/presentationml/2006/ole">
            <mc:AlternateContent xmlns:mc="http://schemas.openxmlformats.org/markup-compatibility/2006">
              <mc:Choice xmlns:v="urn:schemas-microsoft-com:vml" Requires="v">
                <p:oleObj spid="_x0000_s23593" name="Equation" r:id="rId15" imgW="787320" imgH="228600" progId="Equation.DSMT4">
                  <p:embed/>
                </p:oleObj>
              </mc:Choice>
              <mc:Fallback>
                <p:oleObj name="Equation" r:id="rId15" imgW="787320" imgH="228600" progId="Equation.DSMT4">
                  <p:embed/>
                  <p:pic>
                    <p:nvPicPr>
                      <p:cNvPr id="0" name=""/>
                      <p:cNvPicPr>
                        <a:picLocks noChangeAspect="1" noChangeArrowheads="1"/>
                      </p:cNvPicPr>
                      <p:nvPr/>
                    </p:nvPicPr>
                    <p:blipFill>
                      <a:blip r:embed="rId16"/>
                      <a:srcRect/>
                      <a:stretch>
                        <a:fillRect/>
                      </a:stretch>
                    </p:blipFill>
                    <p:spPr bwMode="auto">
                      <a:xfrm>
                        <a:off x="6902450" y="4114800"/>
                        <a:ext cx="2046288"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673406312"/>
              </p:ext>
            </p:extLst>
          </p:nvPr>
        </p:nvGraphicFramePr>
        <p:xfrm>
          <a:off x="4191000" y="4114800"/>
          <a:ext cx="2178050" cy="593725"/>
        </p:xfrm>
        <a:graphic>
          <a:graphicData uri="http://schemas.openxmlformats.org/presentationml/2006/ole">
            <mc:AlternateContent xmlns:mc="http://schemas.openxmlformats.org/markup-compatibility/2006">
              <mc:Choice xmlns:v="urn:schemas-microsoft-com:vml" Requires="v">
                <p:oleObj spid="_x0000_s23594" name="Equation" r:id="rId17" imgW="838080" imgH="228600" progId="Equation.DSMT4">
                  <p:embed/>
                </p:oleObj>
              </mc:Choice>
              <mc:Fallback>
                <p:oleObj name="Equation" r:id="rId17" imgW="838080" imgH="228600" progId="Equation.DSMT4">
                  <p:embed/>
                  <p:pic>
                    <p:nvPicPr>
                      <p:cNvPr id="0" name=""/>
                      <p:cNvPicPr>
                        <a:picLocks noChangeAspect="1" noChangeArrowheads="1"/>
                      </p:cNvPicPr>
                      <p:nvPr/>
                    </p:nvPicPr>
                    <p:blipFill>
                      <a:blip r:embed="rId18"/>
                      <a:srcRect/>
                      <a:stretch>
                        <a:fillRect/>
                      </a:stretch>
                    </p:blipFill>
                    <p:spPr bwMode="auto">
                      <a:xfrm>
                        <a:off x="4191000" y="4114800"/>
                        <a:ext cx="217805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2170591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p:cNvSpPr/>
          <p:nvPr/>
        </p:nvSpPr>
        <p:spPr>
          <a:xfrm>
            <a:off x="381000" y="1676400"/>
            <a:ext cx="8458200" cy="495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381000"/>
            <a:ext cx="8229600" cy="1143000"/>
          </a:xfrm>
        </p:spPr>
        <p:txBody>
          <a:bodyPr>
            <a:normAutofit fontScale="90000"/>
          </a:bodyPr>
          <a:lstStyle/>
          <a:p>
            <a:r>
              <a:rPr lang="en-US" dirty="0" smtClean="0">
                <a:solidFill>
                  <a:schemeClr val="accent1">
                    <a:lumMod val="40000"/>
                    <a:lumOff val="60000"/>
                  </a:schemeClr>
                </a:solidFill>
              </a:rPr>
              <a:t>Step 4:</a:t>
            </a:r>
            <a:br>
              <a:rPr lang="en-US" dirty="0" smtClean="0">
                <a:solidFill>
                  <a:schemeClr val="accent1">
                    <a:lumMod val="40000"/>
                    <a:lumOff val="60000"/>
                  </a:schemeClr>
                </a:solidFill>
              </a:rPr>
            </a:br>
            <a:r>
              <a:rPr lang="en-US" dirty="0" smtClean="0">
                <a:solidFill>
                  <a:schemeClr val="accent1">
                    <a:lumMod val="40000"/>
                    <a:lumOff val="60000"/>
                  </a:schemeClr>
                </a:solidFill>
              </a:rPr>
              <a:t>Solve for unknowns</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nvGraphicFramePr>
        <p:xfrm>
          <a:off x="0" y="457200"/>
          <a:ext cx="552450" cy="228600"/>
        </p:xfrm>
        <a:graphic>
          <a:graphicData uri="http://schemas.openxmlformats.org/presentationml/2006/ole">
            <mc:AlternateContent xmlns:mc="http://schemas.openxmlformats.org/markup-compatibility/2006">
              <mc:Choice xmlns:v="urn:schemas-microsoft-com:vml" Requires="v">
                <p:oleObj spid="_x0000_s24615" name="Equation" r:id="rId4" imgW="558800" imgH="228600" progId="Equation.DSMT4">
                  <p:embed/>
                </p:oleObj>
              </mc:Choice>
              <mc:Fallback>
                <p:oleObj name="Equation" r:id="rId4" imgW="558800" imgH="2286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57200"/>
                        <a:ext cx="55245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nvGraphicFramePr>
        <p:xfrm>
          <a:off x="0" y="685800"/>
          <a:ext cx="590550" cy="228600"/>
        </p:xfrm>
        <a:graphic>
          <a:graphicData uri="http://schemas.openxmlformats.org/presentationml/2006/ole">
            <mc:AlternateContent xmlns:mc="http://schemas.openxmlformats.org/markup-compatibility/2006">
              <mc:Choice xmlns:v="urn:schemas-microsoft-com:vml" Requires="v">
                <p:oleObj spid="_x0000_s24616" name="Equation" r:id="rId6" imgW="583947" imgH="228501" progId="Equation.DSMT4">
                  <p:embed/>
                </p:oleObj>
              </mc:Choice>
              <mc:Fallback>
                <p:oleObj name="Equation" r:id="rId6" imgW="583947" imgH="228501"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685800"/>
                        <a:ext cx="59055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nvGraphicFramePr>
        <p:xfrm>
          <a:off x="0" y="914400"/>
          <a:ext cx="1047750" cy="247650"/>
        </p:xfrm>
        <a:graphic>
          <a:graphicData uri="http://schemas.openxmlformats.org/presentationml/2006/ole">
            <mc:AlternateContent xmlns:mc="http://schemas.openxmlformats.org/markup-compatibility/2006">
              <mc:Choice xmlns:v="urn:schemas-microsoft-com:vml" Requires="v">
                <p:oleObj spid="_x0000_s24617" name="Equation" r:id="rId8" imgW="1054100" imgH="241300" progId="Equation.DSMT4">
                  <p:embed/>
                </p:oleObj>
              </mc:Choice>
              <mc:Fallback>
                <p:oleObj name="Equation" r:id="rId8" imgW="1054100" imgH="241300"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914400"/>
                        <a:ext cx="104775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0" y="1162050"/>
          <a:ext cx="1295400" cy="247650"/>
        </p:xfrm>
        <a:graphic>
          <a:graphicData uri="http://schemas.openxmlformats.org/presentationml/2006/ole">
            <mc:AlternateContent xmlns:mc="http://schemas.openxmlformats.org/markup-compatibility/2006">
              <mc:Choice xmlns:v="urn:schemas-microsoft-com:vml" Requires="v">
                <p:oleObj spid="_x0000_s24618" name="Equation" r:id="rId10" imgW="1295400" imgH="241300" progId="Equation.DSMT4">
                  <p:embed/>
                </p:oleObj>
              </mc:Choice>
              <mc:Fallback>
                <p:oleObj name="Equation" r:id="rId10" imgW="1295400" imgH="241300" progId="Equation.DSMT4">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1162050"/>
                        <a:ext cx="129540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6"/>
          <p:cNvSpPr>
            <a:spLocks noChangeArrowheads="1"/>
          </p:cNvSpPr>
          <p:nvPr/>
        </p:nvSpPr>
        <p:spPr bwMode="auto">
          <a:xfrm>
            <a:off x="0" y="685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Segoe Print" pitchFamily="2" charset="0"/>
                <a:ea typeface="Times New Roman" pitchFamily="18" charset="0"/>
                <a:cs typeface="Tahoma" pitchFamily="34" charset="0"/>
              </a:rPr>
              <a:t>	and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17"/>
          <p:cNvSpPr>
            <a:spLocks noChangeArrowheads="1"/>
          </p:cNvSpPr>
          <p:nvPr/>
        </p:nvSpPr>
        <p:spPr bwMode="auto">
          <a:xfrm>
            <a:off x="0" y="914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Segoe Print" pitchFamily="2" charset="0"/>
                <a:ea typeface="Times New Roman" pitchFamily="18" charset="0"/>
                <a:cs typeface="Tahoma" pitchFamily="34" charset="0"/>
              </a:rPr>
              <a:t>  </a:t>
            </a:r>
            <a:r>
              <a:rPr kumimoji="0" lang="en-US" sz="1100" b="0" i="0" u="none" strike="noStrike" cap="none" normalizeH="0" baseline="0" smtClean="0">
                <a:ln>
                  <a:noFill/>
                </a:ln>
                <a:solidFill>
                  <a:srgbClr val="000000"/>
                </a:solidFill>
                <a:effectLst/>
                <a:latin typeface="Segoe Print" pitchFamily="2" charset="0"/>
                <a:ea typeface="Times New Roman" pitchFamily="18" charset="0"/>
                <a:cs typeface="Tahoma" pitchFamily="34" charset="0"/>
                <a:sym typeface="Wingdings" pitchFamily="2" charset="2"/>
              </a:rPr>
              <a:t></a:t>
            </a:r>
            <a:r>
              <a:rPr kumimoji="0" lang="en-US" sz="1100" b="0" i="0" u="none" strike="noStrike" cap="none" normalizeH="0" baseline="0" smtClean="0">
                <a:ln>
                  <a:noFill/>
                </a:ln>
                <a:solidFill>
                  <a:srgbClr val="000000"/>
                </a:solidFill>
                <a:effectLst/>
                <a:latin typeface="Segoe Print" pitchFamily="2" charset="0"/>
                <a:ea typeface="Times New Roman" pitchFamily="18" charset="0"/>
                <a:cs typeface="Tahoma" pitchFamily="34" charset="0"/>
              </a:rPr>
              <a:t> </a:t>
            </a:r>
            <a:r>
              <a:rPr kumimoji="0" lang="en-US" sz="1100" b="0" i="0" u="none" strike="noStrike" cap="none" normalizeH="0" baseline="0" smtClean="0">
                <a:ln>
                  <a:noFill/>
                </a:ln>
                <a:solidFill>
                  <a:srgbClr val="000000"/>
                </a:solidFill>
                <a:effectLst/>
                <a:latin typeface="Segoe Print" pitchFamily="2" charset="0"/>
                <a:ea typeface="Times New Roman" pitchFamily="18" charset="0"/>
                <a:cs typeface="Tahoma" pitchFamily="34" charset="0"/>
                <a:sym typeface="Wingdings" pitchFamily="2" charset="2"/>
              </a:rPr>
              <a:t>	</a:t>
            </a:r>
          </a:p>
        </p:txBody>
      </p:sp>
      <p:sp>
        <p:nvSpPr>
          <p:cNvPr id="13" name="Rectangle 18"/>
          <p:cNvSpPr>
            <a:spLocks noChangeArrowheads="1"/>
          </p:cNvSpPr>
          <p:nvPr/>
        </p:nvSpPr>
        <p:spPr bwMode="auto">
          <a:xfrm>
            <a:off x="0" y="1162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Segoe Print" pitchFamily="2" charset="0"/>
                <a:ea typeface="Times New Roman" pitchFamily="18" charset="0"/>
                <a:cs typeface="Tahoma" pitchFamily="34" charset="0"/>
              </a:rPr>
              <a:t> becomes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TextBox 13"/>
          <p:cNvSpPr txBox="1"/>
          <p:nvPr/>
        </p:nvSpPr>
        <p:spPr>
          <a:xfrm>
            <a:off x="533400" y="1981200"/>
            <a:ext cx="8077200" cy="4308872"/>
          </a:xfrm>
          <a:prstGeom prst="rect">
            <a:avLst/>
          </a:prstGeom>
          <a:noFill/>
        </p:spPr>
        <p:txBody>
          <a:bodyPr wrap="square" rtlCol="0">
            <a:spAutoFit/>
          </a:bodyPr>
          <a:lstStyle/>
          <a:p>
            <a:r>
              <a:rPr lang="en-US" dirty="0">
                <a:solidFill>
                  <a:schemeClr val="bg1"/>
                </a:solidFill>
              </a:rPr>
              <a:t>	</a:t>
            </a:r>
            <a:r>
              <a:rPr lang="en-US" dirty="0" smtClean="0">
                <a:solidFill>
                  <a:schemeClr val="bg1"/>
                </a:solidFill>
              </a:rPr>
              <a:t>	</a:t>
            </a:r>
            <a:r>
              <a:rPr lang="en-US" sz="3200" dirty="0" smtClean="0"/>
              <a:t>and </a:t>
            </a:r>
            <a:r>
              <a:rPr lang="en-US" sz="3200" dirty="0"/>
              <a:t>	   </a:t>
            </a:r>
            <a:r>
              <a:rPr lang="en-US" sz="3200" dirty="0" smtClean="0"/>
              <a:t>		</a:t>
            </a:r>
            <a:r>
              <a:rPr lang="en-US" sz="3200" dirty="0" smtClean="0">
                <a:sym typeface="Wingdings"/>
              </a:rPr>
              <a:t></a:t>
            </a:r>
          </a:p>
          <a:p>
            <a:endParaRPr lang="en-US" sz="3200" dirty="0">
              <a:sym typeface="Wingdings"/>
            </a:endParaRPr>
          </a:p>
          <a:p>
            <a:r>
              <a:rPr lang="en-US" sz="3200" dirty="0" smtClean="0">
                <a:sym typeface="Wingdings"/>
              </a:rPr>
              <a:t>Substituting in for the tensions, force of friction can be found. </a:t>
            </a:r>
          </a:p>
          <a:p>
            <a:endParaRPr lang="en-US" sz="3200" dirty="0">
              <a:sym typeface="Wingdings"/>
            </a:endParaRPr>
          </a:p>
          <a:p>
            <a:endParaRPr lang="en-US" sz="3200" dirty="0" smtClean="0">
              <a:sym typeface="Wingdings"/>
            </a:endParaRPr>
          </a:p>
          <a:p>
            <a:r>
              <a:rPr lang="en-US" sz="3200" dirty="0" smtClean="0"/>
              <a:t>                        Any amount over 17.6kg will set the system in motion to the left.</a:t>
            </a:r>
            <a:endParaRPr lang="en-US" sz="3200" dirty="0"/>
          </a:p>
          <a:p>
            <a:endParaRPr lang="en-US" dirty="0"/>
          </a:p>
        </p:txBody>
      </p:sp>
      <p:graphicFrame>
        <p:nvGraphicFramePr>
          <p:cNvPr id="15" name="Object 14"/>
          <p:cNvGraphicFramePr>
            <a:graphicFrameLocks noChangeAspect="1"/>
          </p:cNvGraphicFramePr>
          <p:nvPr>
            <p:extLst>
              <p:ext uri="{D42A27DB-BD31-4B8C-83A1-F6EECF244321}">
                <p14:modId xmlns:p14="http://schemas.microsoft.com/office/powerpoint/2010/main" val="3836744863"/>
              </p:ext>
            </p:extLst>
          </p:nvPr>
        </p:nvGraphicFramePr>
        <p:xfrm>
          <a:off x="762000" y="1981200"/>
          <a:ext cx="1581413" cy="661987"/>
        </p:xfrm>
        <a:graphic>
          <a:graphicData uri="http://schemas.openxmlformats.org/presentationml/2006/ole">
            <mc:AlternateContent xmlns:mc="http://schemas.openxmlformats.org/markup-compatibility/2006">
              <mc:Choice xmlns:v="urn:schemas-microsoft-com:vml" Requires="v">
                <p:oleObj spid="_x0000_s24619" name="Equation" r:id="rId12" imgW="545760" imgH="228600" progId="Equation.DSMT4">
                  <p:embed/>
                </p:oleObj>
              </mc:Choice>
              <mc:Fallback>
                <p:oleObj name="Equation" r:id="rId12" imgW="545760" imgH="228600" progId="Equation.DSMT4">
                  <p:embed/>
                  <p:pic>
                    <p:nvPicPr>
                      <p:cNvPr id="0" name=""/>
                      <p:cNvPicPr/>
                      <p:nvPr/>
                    </p:nvPicPr>
                    <p:blipFill>
                      <a:blip r:embed="rId13"/>
                      <a:stretch>
                        <a:fillRect/>
                      </a:stretch>
                    </p:blipFill>
                    <p:spPr>
                      <a:xfrm>
                        <a:off x="762000" y="1981200"/>
                        <a:ext cx="1581413" cy="661987"/>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3553168880"/>
              </p:ext>
            </p:extLst>
          </p:nvPr>
        </p:nvGraphicFramePr>
        <p:xfrm>
          <a:off x="3240088" y="1995488"/>
          <a:ext cx="1654175" cy="661987"/>
        </p:xfrm>
        <a:graphic>
          <a:graphicData uri="http://schemas.openxmlformats.org/presentationml/2006/ole">
            <mc:AlternateContent xmlns:mc="http://schemas.openxmlformats.org/markup-compatibility/2006">
              <mc:Choice xmlns:v="urn:schemas-microsoft-com:vml" Requires="v">
                <p:oleObj spid="_x0000_s24620" name="Equation" r:id="rId14" imgW="571320" imgH="228600" progId="Equation.DSMT4">
                  <p:embed/>
                </p:oleObj>
              </mc:Choice>
              <mc:Fallback>
                <p:oleObj name="Equation" r:id="rId14" imgW="571320" imgH="228600" progId="Equation.DSMT4">
                  <p:embed/>
                  <p:pic>
                    <p:nvPicPr>
                      <p:cNvPr id="0" name=""/>
                      <p:cNvPicPr>
                        <a:picLocks noChangeAspect="1" noChangeArrowheads="1"/>
                      </p:cNvPicPr>
                      <p:nvPr/>
                    </p:nvPicPr>
                    <p:blipFill>
                      <a:blip r:embed="rId15"/>
                      <a:srcRect/>
                      <a:stretch>
                        <a:fillRect/>
                      </a:stretch>
                    </p:blipFill>
                    <p:spPr bwMode="auto">
                      <a:xfrm>
                        <a:off x="3240088" y="1995488"/>
                        <a:ext cx="1654175"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3981292921"/>
              </p:ext>
            </p:extLst>
          </p:nvPr>
        </p:nvGraphicFramePr>
        <p:xfrm>
          <a:off x="5867400" y="1981200"/>
          <a:ext cx="2005011" cy="668337"/>
        </p:xfrm>
        <a:graphic>
          <a:graphicData uri="http://schemas.openxmlformats.org/presentationml/2006/ole">
            <mc:AlternateContent xmlns:mc="http://schemas.openxmlformats.org/markup-compatibility/2006">
              <mc:Choice xmlns:v="urn:schemas-microsoft-com:vml" Requires="v">
                <p:oleObj spid="_x0000_s24621" name="Equation" r:id="rId16" imgW="723600" imgH="241200" progId="Equation.DSMT4">
                  <p:embed/>
                </p:oleObj>
              </mc:Choice>
              <mc:Fallback>
                <p:oleObj name="Equation" r:id="rId16" imgW="723600" imgH="241200" progId="Equation.DSMT4">
                  <p:embed/>
                  <p:pic>
                    <p:nvPicPr>
                      <p:cNvPr id="0" name=""/>
                      <p:cNvPicPr/>
                      <p:nvPr/>
                    </p:nvPicPr>
                    <p:blipFill>
                      <a:blip r:embed="rId17"/>
                      <a:stretch>
                        <a:fillRect/>
                      </a:stretch>
                    </p:blipFill>
                    <p:spPr>
                      <a:xfrm>
                        <a:off x="5867400" y="1981200"/>
                        <a:ext cx="2005011" cy="668337"/>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1811059039"/>
              </p:ext>
            </p:extLst>
          </p:nvPr>
        </p:nvGraphicFramePr>
        <p:xfrm>
          <a:off x="630238" y="4032250"/>
          <a:ext cx="6542087" cy="703263"/>
        </p:xfrm>
        <a:graphic>
          <a:graphicData uri="http://schemas.openxmlformats.org/presentationml/2006/ole">
            <mc:AlternateContent xmlns:mc="http://schemas.openxmlformats.org/markup-compatibility/2006">
              <mc:Choice xmlns:v="urn:schemas-microsoft-com:vml" Requires="v">
                <p:oleObj spid="_x0000_s24622" name="Equation" r:id="rId18" imgW="2361960" imgH="253800" progId="Equation.DSMT4">
                  <p:embed/>
                </p:oleObj>
              </mc:Choice>
              <mc:Fallback>
                <p:oleObj name="Equation" r:id="rId18" imgW="2361960" imgH="253800" progId="Equation.DSMT4">
                  <p:embed/>
                  <p:pic>
                    <p:nvPicPr>
                      <p:cNvPr id="0" name=""/>
                      <p:cNvPicPr>
                        <a:picLocks noChangeAspect="1" noChangeArrowheads="1"/>
                      </p:cNvPicPr>
                      <p:nvPr/>
                    </p:nvPicPr>
                    <p:blipFill>
                      <a:blip r:embed="rId19"/>
                      <a:srcRect/>
                      <a:stretch>
                        <a:fillRect/>
                      </a:stretch>
                    </p:blipFill>
                    <p:spPr bwMode="auto">
                      <a:xfrm>
                        <a:off x="630238" y="4032250"/>
                        <a:ext cx="6542087"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1224275104"/>
              </p:ext>
            </p:extLst>
          </p:nvPr>
        </p:nvGraphicFramePr>
        <p:xfrm>
          <a:off x="526473" y="4876800"/>
          <a:ext cx="2111375" cy="633412"/>
        </p:xfrm>
        <a:graphic>
          <a:graphicData uri="http://schemas.openxmlformats.org/presentationml/2006/ole">
            <mc:AlternateContent xmlns:mc="http://schemas.openxmlformats.org/markup-compatibility/2006">
              <mc:Choice xmlns:v="urn:schemas-microsoft-com:vml" Requires="v">
                <p:oleObj spid="_x0000_s24623" name="Equation" r:id="rId20" imgW="761760" imgH="228600" progId="Equation.DSMT4">
                  <p:embed/>
                </p:oleObj>
              </mc:Choice>
              <mc:Fallback>
                <p:oleObj name="Equation" r:id="rId20" imgW="761760" imgH="228600" progId="Equation.DSMT4">
                  <p:embed/>
                  <p:pic>
                    <p:nvPicPr>
                      <p:cNvPr id="0" name=""/>
                      <p:cNvPicPr>
                        <a:picLocks noChangeAspect="1" noChangeArrowheads="1"/>
                      </p:cNvPicPr>
                      <p:nvPr/>
                    </p:nvPicPr>
                    <p:blipFill>
                      <a:blip r:embed="rId21"/>
                      <a:srcRect/>
                      <a:stretch>
                        <a:fillRect/>
                      </a:stretch>
                    </p:blipFill>
                    <p:spPr bwMode="auto">
                      <a:xfrm>
                        <a:off x="526473" y="4876800"/>
                        <a:ext cx="2111375"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4188846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709"/>
            <a:ext cx="8229600" cy="1143000"/>
          </a:xfrm>
        </p:spPr>
        <p:txBody>
          <a:bodyPr/>
          <a:lstStyle/>
          <a:p>
            <a:r>
              <a:rPr lang="en-US" dirty="0" smtClean="0">
                <a:solidFill>
                  <a:schemeClr val="bg1"/>
                </a:solidFill>
              </a:rPr>
              <a:t>Force Method Example: Dynamics</a:t>
            </a:r>
            <a:endParaRPr lang="en-US" dirty="0">
              <a:solidFill>
                <a:schemeClr val="bg1"/>
              </a:solidFill>
            </a:endParaRPr>
          </a:p>
        </p:txBody>
      </p:sp>
      <p:sp>
        <p:nvSpPr>
          <p:cNvPr id="5" name="TextBox 4"/>
          <p:cNvSpPr txBox="1"/>
          <p:nvPr/>
        </p:nvSpPr>
        <p:spPr>
          <a:xfrm>
            <a:off x="4191000" y="914400"/>
            <a:ext cx="4648200" cy="1569660"/>
          </a:xfrm>
          <a:prstGeom prst="rect">
            <a:avLst/>
          </a:prstGeom>
          <a:noFill/>
        </p:spPr>
        <p:txBody>
          <a:bodyPr wrap="square" rtlCol="0">
            <a:spAutoFit/>
          </a:bodyPr>
          <a:lstStyle/>
          <a:p>
            <a:r>
              <a:rPr lang="en-US" sz="2400" i="1" dirty="0">
                <a:solidFill>
                  <a:schemeClr val="bg1"/>
                </a:solidFill>
              </a:rPr>
              <a:t>What is the acceleration of this system and how much time will it take for the boxes to move 0.75m?</a:t>
            </a:r>
          </a:p>
          <a:p>
            <a:r>
              <a:rPr lang="en-US" sz="2400" i="1" dirty="0">
                <a:solidFill>
                  <a:schemeClr val="bg1"/>
                </a:solidFill>
              </a:rPr>
              <a:t>The angle of the incline is 20</a:t>
            </a:r>
            <a:r>
              <a:rPr lang="en-US" sz="2400" i="1" baseline="30000" dirty="0">
                <a:solidFill>
                  <a:schemeClr val="bg1"/>
                </a:solidFill>
              </a:rPr>
              <a:t>o</a:t>
            </a:r>
            <a:r>
              <a:rPr lang="en-US" sz="2400" i="1" dirty="0">
                <a:solidFill>
                  <a:schemeClr val="bg1"/>
                </a:solidFill>
              </a:rPr>
              <a:t>.</a:t>
            </a:r>
            <a:endParaRPr lang="en-US" sz="2400" i="1" dirty="0">
              <a:solidFill>
                <a:schemeClr val="bg1"/>
              </a:solidFill>
            </a:endParaRPr>
          </a:p>
        </p:txBody>
      </p:sp>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228600" y="914400"/>
            <a:ext cx="3962400" cy="1752600"/>
          </a:xfrm>
          <a:prstGeom prst="rect">
            <a:avLst/>
          </a:prstGeom>
          <a:noFill/>
          <a:ln>
            <a:noFill/>
          </a:ln>
        </p:spPr>
      </p:pic>
      <p:sp>
        <p:nvSpPr>
          <p:cNvPr id="7" name="Rounded Rectangle 6"/>
          <p:cNvSpPr/>
          <p:nvPr/>
        </p:nvSpPr>
        <p:spPr>
          <a:xfrm>
            <a:off x="228600" y="2743200"/>
            <a:ext cx="8763000" cy="396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158758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709"/>
            <a:ext cx="8229600" cy="1143000"/>
          </a:xfrm>
        </p:spPr>
        <p:txBody>
          <a:bodyPr/>
          <a:lstStyle/>
          <a:p>
            <a:r>
              <a:rPr lang="en-US" dirty="0" smtClean="0">
                <a:solidFill>
                  <a:schemeClr val="bg1"/>
                </a:solidFill>
              </a:rPr>
              <a:t>Force Method Example: Dynamics</a:t>
            </a:r>
            <a:endParaRPr lang="en-US" dirty="0">
              <a:solidFill>
                <a:schemeClr val="bg1"/>
              </a:solidFill>
            </a:endParaRPr>
          </a:p>
        </p:txBody>
      </p:sp>
      <p:sp>
        <p:nvSpPr>
          <p:cNvPr id="5" name="TextBox 4"/>
          <p:cNvSpPr txBox="1"/>
          <p:nvPr/>
        </p:nvSpPr>
        <p:spPr>
          <a:xfrm>
            <a:off x="4191000" y="914400"/>
            <a:ext cx="4648200" cy="1569660"/>
          </a:xfrm>
          <a:prstGeom prst="rect">
            <a:avLst/>
          </a:prstGeom>
          <a:noFill/>
        </p:spPr>
        <p:txBody>
          <a:bodyPr wrap="square" rtlCol="0">
            <a:spAutoFit/>
          </a:bodyPr>
          <a:lstStyle/>
          <a:p>
            <a:r>
              <a:rPr lang="en-US" sz="2400" i="1" dirty="0">
                <a:solidFill>
                  <a:schemeClr val="bg1"/>
                </a:solidFill>
              </a:rPr>
              <a:t>What is the acceleration of this system and how much time will it take for the boxes to move 0.75m?</a:t>
            </a:r>
          </a:p>
          <a:p>
            <a:r>
              <a:rPr lang="en-US" sz="2400" i="1" dirty="0">
                <a:solidFill>
                  <a:schemeClr val="bg1"/>
                </a:solidFill>
              </a:rPr>
              <a:t>The angle of the incline is 20</a:t>
            </a:r>
            <a:r>
              <a:rPr lang="en-US" sz="2400" i="1" baseline="30000" dirty="0">
                <a:solidFill>
                  <a:schemeClr val="bg1"/>
                </a:solidFill>
              </a:rPr>
              <a:t>o</a:t>
            </a:r>
            <a:r>
              <a:rPr lang="en-US" sz="2400" i="1" dirty="0">
                <a:solidFill>
                  <a:schemeClr val="bg1"/>
                </a:solidFill>
              </a:rPr>
              <a:t>.</a:t>
            </a:r>
            <a:endParaRPr lang="en-US" sz="2400" i="1" dirty="0">
              <a:solidFill>
                <a:schemeClr val="bg1"/>
              </a:solidFill>
            </a:endParaRPr>
          </a:p>
        </p:txBody>
      </p:sp>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228600" y="914400"/>
            <a:ext cx="3962400" cy="1752600"/>
          </a:xfrm>
          <a:prstGeom prst="rect">
            <a:avLst/>
          </a:prstGeom>
          <a:noFill/>
          <a:ln>
            <a:noFill/>
          </a:ln>
        </p:spPr>
      </p:pic>
      <p:sp>
        <p:nvSpPr>
          <p:cNvPr id="7" name="Rounded Rectangle 6"/>
          <p:cNvSpPr/>
          <p:nvPr/>
        </p:nvSpPr>
        <p:spPr>
          <a:xfrm>
            <a:off x="228600" y="2743200"/>
            <a:ext cx="8763000" cy="396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bg1"/>
                </a:solidFill>
              </a:rPr>
              <a:t>Step One:  </a:t>
            </a:r>
            <a:r>
              <a:rPr lang="en-US" b="1" dirty="0" smtClean="0">
                <a:solidFill>
                  <a:schemeClr val="bg1"/>
                </a:solidFill>
              </a:rPr>
              <a:t>FBD’s</a:t>
            </a:r>
            <a:r>
              <a:rPr lang="en-US" dirty="0" smtClean="0">
                <a:solidFill>
                  <a:schemeClr val="bg1"/>
                </a:solidFill>
              </a:rPr>
              <a:t>			</a:t>
            </a: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a:p>
        </p:txBody>
      </p:sp>
      <p:graphicFrame>
        <p:nvGraphicFramePr>
          <p:cNvPr id="9" name="Object 8"/>
          <p:cNvGraphicFramePr>
            <a:graphicFrameLocks noChangeAspect="1"/>
          </p:cNvGraphicFramePr>
          <p:nvPr>
            <p:extLst>
              <p:ext uri="{D42A27DB-BD31-4B8C-83A1-F6EECF244321}">
                <p14:modId xmlns:p14="http://schemas.microsoft.com/office/powerpoint/2010/main" val="4264827056"/>
              </p:ext>
            </p:extLst>
          </p:nvPr>
        </p:nvGraphicFramePr>
        <p:xfrm>
          <a:off x="7239000" y="3581400"/>
          <a:ext cx="962025" cy="1428750"/>
        </p:xfrm>
        <a:graphic>
          <a:graphicData uri="http://schemas.openxmlformats.org/presentationml/2006/ole">
            <mc:AlternateContent xmlns:mc="http://schemas.openxmlformats.org/markup-compatibility/2006">
              <mc:Choice xmlns:v="urn:schemas-microsoft-com:vml" Requires="v">
                <p:oleObj spid="_x0000_s30726" name="Bitmap Image" r:id="rId5" imgW="960203" imgH="1424762" progId="Paint.Picture">
                  <p:embed/>
                </p:oleObj>
              </mc:Choice>
              <mc:Fallback>
                <p:oleObj name="Bitmap Image" r:id="rId5" imgW="960203" imgH="1424762"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9000" y="3581400"/>
                        <a:ext cx="962025" cy="142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400920107"/>
              </p:ext>
            </p:extLst>
          </p:nvPr>
        </p:nvGraphicFramePr>
        <p:xfrm>
          <a:off x="457200" y="3276600"/>
          <a:ext cx="2619375" cy="2381250"/>
        </p:xfrm>
        <a:graphic>
          <a:graphicData uri="http://schemas.openxmlformats.org/presentationml/2006/ole">
            <mc:AlternateContent xmlns:mc="http://schemas.openxmlformats.org/markup-compatibility/2006">
              <mc:Choice xmlns:v="urn:schemas-microsoft-com:vml" Requires="v">
                <p:oleObj spid="_x0000_s30727" name="Bitmap Image" r:id="rId7" imgW="2620952" imgH="2377646" progId="Paint.Picture">
                  <p:embed/>
                </p:oleObj>
              </mc:Choice>
              <mc:Fallback>
                <p:oleObj name="Bitmap Image" r:id="rId7" imgW="2620952" imgH="2377646"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3276600"/>
                        <a:ext cx="2619375" cy="2381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158758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709"/>
            <a:ext cx="8229600" cy="1143000"/>
          </a:xfrm>
        </p:spPr>
        <p:txBody>
          <a:bodyPr/>
          <a:lstStyle/>
          <a:p>
            <a:r>
              <a:rPr lang="en-US" dirty="0" smtClean="0">
                <a:solidFill>
                  <a:schemeClr val="bg1"/>
                </a:solidFill>
              </a:rPr>
              <a:t>Force Method Example: Dynamics</a:t>
            </a:r>
            <a:endParaRPr lang="en-US" dirty="0">
              <a:solidFill>
                <a:schemeClr val="bg1"/>
              </a:solidFill>
            </a:endParaRPr>
          </a:p>
        </p:txBody>
      </p:sp>
      <p:sp>
        <p:nvSpPr>
          <p:cNvPr id="5" name="TextBox 4"/>
          <p:cNvSpPr txBox="1"/>
          <p:nvPr/>
        </p:nvSpPr>
        <p:spPr>
          <a:xfrm>
            <a:off x="4191000" y="914400"/>
            <a:ext cx="4648200" cy="1569660"/>
          </a:xfrm>
          <a:prstGeom prst="rect">
            <a:avLst/>
          </a:prstGeom>
          <a:noFill/>
        </p:spPr>
        <p:txBody>
          <a:bodyPr wrap="square" rtlCol="0">
            <a:spAutoFit/>
          </a:bodyPr>
          <a:lstStyle/>
          <a:p>
            <a:r>
              <a:rPr lang="en-US" sz="2400" i="1" dirty="0">
                <a:solidFill>
                  <a:schemeClr val="bg1"/>
                </a:solidFill>
              </a:rPr>
              <a:t>What is the acceleration of this system and how much time will it take for the boxes to move 0.75m?</a:t>
            </a:r>
          </a:p>
          <a:p>
            <a:r>
              <a:rPr lang="en-US" sz="2400" i="1" dirty="0">
                <a:solidFill>
                  <a:schemeClr val="bg1"/>
                </a:solidFill>
              </a:rPr>
              <a:t>The angle of the incline is 20</a:t>
            </a:r>
            <a:r>
              <a:rPr lang="en-US" sz="2400" i="1" baseline="30000" dirty="0">
                <a:solidFill>
                  <a:schemeClr val="bg1"/>
                </a:solidFill>
              </a:rPr>
              <a:t>o</a:t>
            </a:r>
            <a:r>
              <a:rPr lang="en-US" sz="2400" i="1" dirty="0">
                <a:solidFill>
                  <a:schemeClr val="bg1"/>
                </a:solidFill>
              </a:rPr>
              <a:t>.</a:t>
            </a:r>
            <a:endParaRPr lang="en-US" sz="2400" i="1" dirty="0">
              <a:solidFill>
                <a:schemeClr val="bg1"/>
              </a:solidFill>
            </a:endParaRPr>
          </a:p>
        </p:txBody>
      </p:sp>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228600" y="914400"/>
            <a:ext cx="3962400" cy="1752600"/>
          </a:xfrm>
          <a:prstGeom prst="rect">
            <a:avLst/>
          </a:prstGeom>
          <a:noFill/>
          <a:ln>
            <a:noFill/>
          </a:ln>
        </p:spPr>
      </p:pic>
      <p:sp>
        <p:nvSpPr>
          <p:cNvPr id="7" name="Rounded Rectangle 6"/>
          <p:cNvSpPr/>
          <p:nvPr/>
        </p:nvSpPr>
        <p:spPr>
          <a:xfrm>
            <a:off x="228600" y="2743200"/>
            <a:ext cx="8763000" cy="396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Step </a:t>
            </a:r>
            <a:r>
              <a:rPr lang="en-US" b="1" dirty="0"/>
              <a:t>Two: Break forces into components</a:t>
            </a:r>
            <a:endParaRPr lang="en-US" b="1" dirty="0" smtClean="0">
              <a:solidFill>
                <a:schemeClr val="bg1"/>
              </a:solidFill>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a:p>
        </p:txBody>
      </p:sp>
      <p:graphicFrame>
        <p:nvGraphicFramePr>
          <p:cNvPr id="9" name="Object 8"/>
          <p:cNvGraphicFramePr>
            <a:graphicFrameLocks noChangeAspect="1"/>
          </p:cNvGraphicFramePr>
          <p:nvPr>
            <p:extLst>
              <p:ext uri="{D42A27DB-BD31-4B8C-83A1-F6EECF244321}">
                <p14:modId xmlns:p14="http://schemas.microsoft.com/office/powerpoint/2010/main" val="927919086"/>
              </p:ext>
            </p:extLst>
          </p:nvPr>
        </p:nvGraphicFramePr>
        <p:xfrm>
          <a:off x="7239000" y="3581400"/>
          <a:ext cx="962025" cy="1428750"/>
        </p:xfrm>
        <a:graphic>
          <a:graphicData uri="http://schemas.openxmlformats.org/presentationml/2006/ole">
            <mc:AlternateContent xmlns:mc="http://schemas.openxmlformats.org/markup-compatibility/2006">
              <mc:Choice xmlns:v="urn:schemas-microsoft-com:vml" Requires="v">
                <p:oleObj spid="_x0000_s28681" name="Bitmap Image" r:id="rId5" imgW="960203" imgH="1424762" progId="Paint.Picture">
                  <p:embed/>
                </p:oleObj>
              </mc:Choice>
              <mc:Fallback>
                <p:oleObj name="Bitmap Image" r:id="rId5" imgW="960203" imgH="1424762" progId="Paint.Picture">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9000" y="3581400"/>
                        <a:ext cx="962025" cy="142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79924664"/>
              </p:ext>
            </p:extLst>
          </p:nvPr>
        </p:nvGraphicFramePr>
        <p:xfrm>
          <a:off x="457200" y="3276600"/>
          <a:ext cx="2619375" cy="2381250"/>
        </p:xfrm>
        <a:graphic>
          <a:graphicData uri="http://schemas.openxmlformats.org/presentationml/2006/ole">
            <mc:AlternateContent xmlns:mc="http://schemas.openxmlformats.org/markup-compatibility/2006">
              <mc:Choice xmlns:v="urn:schemas-microsoft-com:vml" Requires="v">
                <p:oleObj spid="_x0000_s28682" name="Bitmap Image" r:id="rId7" imgW="2620952" imgH="2377646" progId="Paint.Picture">
                  <p:embed/>
                </p:oleObj>
              </mc:Choice>
              <mc:Fallback>
                <p:oleObj name="Bitmap Image" r:id="rId7" imgW="2620952" imgH="2377646" progId="Paint.Picture">
                  <p:embed/>
                  <p:pic>
                    <p:nvPicPr>
                      <p:cNvPr id="0" name="Object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3276600"/>
                        <a:ext cx="2619375" cy="2381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4314907"/>
              </p:ext>
            </p:extLst>
          </p:nvPr>
        </p:nvGraphicFramePr>
        <p:xfrm>
          <a:off x="6934200" y="5257800"/>
          <a:ext cx="1714500" cy="907669"/>
        </p:xfrm>
        <a:graphic>
          <a:graphicData uri="http://schemas.openxmlformats.org/drawingml/2006/table">
            <a:tbl>
              <a:tblPr firstRow="1" firstCol="1" bandRow="1">
                <a:tableStyleId>{5C22544A-7EE6-4342-B048-85BDC9FD1C3A}</a:tableStyleId>
              </a:tblPr>
              <a:tblGrid>
                <a:gridCol w="879475"/>
                <a:gridCol w="835025"/>
              </a:tblGrid>
              <a:tr h="319405">
                <a:tc>
                  <a:txBody>
                    <a:bodyPr/>
                    <a:lstStyle/>
                    <a:p>
                      <a:pPr marL="0" marR="0" algn="ctr">
                        <a:lnSpc>
                          <a:spcPct val="115000"/>
                        </a:lnSpc>
                        <a:spcBef>
                          <a:spcPts val="0"/>
                        </a:spcBef>
                        <a:spcAft>
                          <a:spcPts val="1000"/>
                        </a:spcAft>
                      </a:pPr>
                      <a:r>
                        <a:rPr lang="en-US" sz="1800" dirty="0">
                          <a:effectLst/>
                        </a:rPr>
                        <a:t>x</a:t>
                      </a:r>
                      <a:endParaRPr lang="en-US" sz="1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1800" dirty="0">
                          <a:effectLst/>
                        </a:rPr>
                        <a:t>y</a:t>
                      </a:r>
                      <a:endParaRPr lang="en-US" sz="1800" dirty="0">
                        <a:solidFill>
                          <a:srgbClr val="000000"/>
                        </a:solidFill>
                        <a:effectLst/>
                        <a:latin typeface="Tahoma"/>
                        <a:ea typeface="Times New Roman"/>
                        <a:cs typeface="Times New Roman"/>
                      </a:endParaRPr>
                    </a:p>
                  </a:txBody>
                  <a:tcPr marL="68580" marR="68580" marT="0" marB="0"/>
                </a:tc>
              </a:tr>
              <a:tr h="0">
                <a:tc>
                  <a:txBody>
                    <a:bodyPr/>
                    <a:lstStyle/>
                    <a:p>
                      <a:pPr marL="0" marR="0" algn="ctr">
                        <a:lnSpc>
                          <a:spcPct val="115000"/>
                        </a:lnSpc>
                        <a:spcBef>
                          <a:spcPts val="0"/>
                        </a:spcBef>
                        <a:spcAft>
                          <a:spcPts val="1000"/>
                        </a:spcAft>
                      </a:pPr>
                      <a:r>
                        <a:rPr lang="en-US" sz="1800">
                          <a:effectLst/>
                        </a:rPr>
                        <a:t>0</a:t>
                      </a:r>
                      <a:endParaRPr lang="en-US" sz="18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1800" dirty="0">
                          <a:effectLst/>
                        </a:rPr>
                        <a:t>T</a:t>
                      </a:r>
                      <a:endParaRPr lang="en-US" sz="1800" dirty="0">
                        <a:solidFill>
                          <a:srgbClr val="000000"/>
                        </a:solidFill>
                        <a:effectLst/>
                        <a:latin typeface="Tahoma"/>
                        <a:ea typeface="Times New Roman"/>
                        <a:cs typeface="Times New Roman"/>
                      </a:endParaRPr>
                    </a:p>
                  </a:txBody>
                  <a:tcPr marL="68580" marR="68580" marT="0" marB="0"/>
                </a:tc>
              </a:tr>
              <a:tr h="0">
                <a:tc>
                  <a:txBody>
                    <a:bodyPr/>
                    <a:lstStyle/>
                    <a:p>
                      <a:pPr marL="0" marR="0" algn="ctr">
                        <a:lnSpc>
                          <a:spcPct val="115000"/>
                        </a:lnSpc>
                        <a:spcBef>
                          <a:spcPts val="0"/>
                        </a:spcBef>
                        <a:spcAft>
                          <a:spcPts val="1000"/>
                        </a:spcAft>
                      </a:pPr>
                      <a:r>
                        <a:rPr lang="en-US" sz="1800">
                          <a:effectLst/>
                        </a:rPr>
                        <a:t>0</a:t>
                      </a:r>
                      <a:endParaRPr lang="en-US" sz="18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1800" dirty="0">
                          <a:effectLst/>
                        </a:rPr>
                        <a:t>-m</a:t>
                      </a:r>
                      <a:r>
                        <a:rPr lang="en-US" sz="1800" baseline="-25000" dirty="0">
                          <a:effectLst/>
                        </a:rPr>
                        <a:t>1</a:t>
                      </a:r>
                      <a:r>
                        <a:rPr lang="en-US" sz="1800" dirty="0">
                          <a:effectLst/>
                        </a:rPr>
                        <a:t>g</a:t>
                      </a:r>
                      <a:endParaRPr lang="en-US" sz="1800" dirty="0">
                        <a:solidFill>
                          <a:srgbClr val="000000"/>
                        </a:solidFill>
                        <a:effectLst/>
                        <a:latin typeface="Tahoma"/>
                        <a:ea typeface="Times New Roman"/>
                        <a:cs typeface="Times New Roman"/>
                      </a:endParaRPr>
                    </a:p>
                  </a:txBody>
                  <a:tcPr marL="68580" marR="68580" marT="0" marB="0"/>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555494256"/>
              </p:ext>
            </p:extLst>
          </p:nvPr>
        </p:nvGraphicFramePr>
        <p:xfrm>
          <a:off x="3124200" y="3276600"/>
          <a:ext cx="2797175" cy="1634683"/>
        </p:xfrm>
        <a:graphic>
          <a:graphicData uri="http://schemas.openxmlformats.org/drawingml/2006/table">
            <a:tbl>
              <a:tblPr firstRow="1" firstCol="1" bandRow="1">
                <a:tableStyleId>{5C22544A-7EE6-4342-B048-85BDC9FD1C3A}</a:tableStyleId>
              </a:tblPr>
              <a:tblGrid>
                <a:gridCol w="1505585"/>
                <a:gridCol w="1291590"/>
              </a:tblGrid>
              <a:tr h="0">
                <a:tc>
                  <a:txBody>
                    <a:bodyPr/>
                    <a:lstStyle/>
                    <a:p>
                      <a:pPr marL="0" marR="0" algn="ctr">
                        <a:lnSpc>
                          <a:spcPct val="115000"/>
                        </a:lnSpc>
                        <a:spcBef>
                          <a:spcPts val="0"/>
                        </a:spcBef>
                        <a:spcAft>
                          <a:spcPts val="1000"/>
                        </a:spcAft>
                      </a:pPr>
                      <a:r>
                        <a:rPr lang="en-US" sz="2000" dirty="0">
                          <a:effectLst/>
                        </a:rPr>
                        <a:t>x</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y</a:t>
                      </a:r>
                      <a:endParaRPr lang="en-US" sz="2000">
                        <a:solidFill>
                          <a:srgbClr val="000000"/>
                        </a:solidFill>
                        <a:effectLst/>
                        <a:latin typeface="Tahoma"/>
                        <a:ea typeface="Times New Roman"/>
                        <a:cs typeface="Times New Roman"/>
                      </a:endParaRPr>
                    </a:p>
                  </a:txBody>
                  <a:tcPr marL="68580" marR="68580" marT="0" marB="0"/>
                </a:tc>
              </a:tr>
              <a:tr h="0">
                <a:tc>
                  <a:txBody>
                    <a:bodyPr/>
                    <a:lstStyle/>
                    <a:p>
                      <a:pPr marL="0" marR="0" algn="ctr">
                        <a:lnSpc>
                          <a:spcPct val="115000"/>
                        </a:lnSpc>
                        <a:spcBef>
                          <a:spcPts val="0"/>
                        </a:spcBef>
                        <a:spcAft>
                          <a:spcPts val="1000"/>
                        </a:spcAft>
                      </a:pPr>
                      <a:r>
                        <a:rPr lang="en-US" sz="2000" dirty="0">
                          <a:effectLst/>
                        </a:rPr>
                        <a:t>-T</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r>
              <a:tr h="0">
                <a:tc>
                  <a:txBody>
                    <a:bodyPr/>
                    <a:lstStyle/>
                    <a:p>
                      <a:pPr marL="0" marR="0" algn="ctr">
                        <a:lnSpc>
                          <a:spcPct val="115000"/>
                        </a:lnSpc>
                        <a:spcBef>
                          <a:spcPts val="0"/>
                        </a:spcBef>
                        <a:spcAft>
                          <a:spcPts val="1000"/>
                        </a:spcAft>
                      </a:pPr>
                      <a:r>
                        <a:rPr lang="en-US" sz="2000" dirty="0">
                          <a:effectLst/>
                        </a:rPr>
                        <a:t>m</a:t>
                      </a:r>
                      <a:r>
                        <a:rPr lang="en-US" sz="2000" baseline="-25000" dirty="0">
                          <a:effectLst/>
                        </a:rPr>
                        <a:t>2</a:t>
                      </a:r>
                      <a:r>
                        <a:rPr lang="en-US" sz="2000" dirty="0">
                          <a:effectLst/>
                        </a:rPr>
                        <a:t>g sin </a:t>
                      </a:r>
                      <a:r>
                        <a:rPr lang="en-US" sz="2000" dirty="0">
                          <a:effectLst/>
                          <a:latin typeface="Symbol" pitchFamily="18" charset="2"/>
                        </a:rPr>
                        <a:t>q</a:t>
                      </a:r>
                      <a:endParaRPr lang="en-US" sz="2000" dirty="0">
                        <a:solidFill>
                          <a:srgbClr val="000000"/>
                        </a:solidFill>
                        <a:effectLst/>
                        <a:latin typeface="Symbol" pitchFamily="18" charset="2"/>
                        <a:ea typeface="Times New Roman"/>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1000"/>
                        </a:spcAft>
                        <a:buClrTx/>
                        <a:buSzTx/>
                        <a:buFontTx/>
                        <a:buNone/>
                        <a:tabLst/>
                        <a:defRPr/>
                      </a:pPr>
                      <a:r>
                        <a:rPr lang="en-US" sz="2000" dirty="0">
                          <a:effectLst/>
                        </a:rPr>
                        <a:t>-m</a:t>
                      </a:r>
                      <a:r>
                        <a:rPr lang="en-US" sz="2000" baseline="-25000" dirty="0">
                          <a:effectLst/>
                        </a:rPr>
                        <a:t>2</a:t>
                      </a:r>
                      <a:r>
                        <a:rPr lang="en-US" sz="2000" dirty="0">
                          <a:effectLst/>
                        </a:rPr>
                        <a:t>g </a:t>
                      </a:r>
                      <a:r>
                        <a:rPr lang="en-US" sz="2000" dirty="0" err="1">
                          <a:effectLst/>
                        </a:rPr>
                        <a:t>cos</a:t>
                      </a:r>
                      <a:r>
                        <a:rPr lang="en-US" sz="2000" dirty="0">
                          <a:effectLst/>
                        </a:rPr>
                        <a:t> </a:t>
                      </a:r>
                      <a:r>
                        <a:rPr lang="en-US" sz="2000" dirty="0" smtClean="0">
                          <a:effectLst/>
                          <a:latin typeface="Symbol" pitchFamily="18" charset="2"/>
                        </a:rPr>
                        <a:t>q</a:t>
                      </a:r>
                      <a:endParaRPr lang="en-US" sz="2000" dirty="0" smtClean="0">
                        <a:solidFill>
                          <a:srgbClr val="000000"/>
                        </a:solidFill>
                        <a:effectLst/>
                        <a:latin typeface="Symbol" pitchFamily="18" charset="2"/>
                        <a:ea typeface="Times New Roman"/>
                        <a:cs typeface="Times New Roman"/>
                      </a:endParaRPr>
                    </a:p>
                  </a:txBody>
                  <a:tcPr marL="68580" marR="68580" marT="0" marB="0"/>
                </a:tc>
              </a:tr>
              <a:tr h="0">
                <a:tc>
                  <a:txBody>
                    <a:bodyPr/>
                    <a:lstStyle/>
                    <a:p>
                      <a:pPr marL="0" marR="0" algn="ctr">
                        <a:lnSpc>
                          <a:spcPct val="115000"/>
                        </a:lnSpc>
                        <a:spcBef>
                          <a:spcPts val="0"/>
                        </a:spcBef>
                        <a:spcAft>
                          <a:spcPts val="1000"/>
                        </a:spcAft>
                      </a:pPr>
                      <a:r>
                        <a:rPr lang="en-US" sz="2000">
                          <a:effectLst/>
                        </a:rPr>
                        <a:t>F</a:t>
                      </a:r>
                      <a:r>
                        <a:rPr lang="en-US" sz="2000" baseline="-25000">
                          <a:effectLst/>
                        </a:rPr>
                        <a:t>f</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dirty="0">
                          <a:effectLst/>
                        </a:rPr>
                        <a:t>0</a:t>
                      </a:r>
                      <a:endParaRPr lang="en-US" sz="2000" dirty="0">
                        <a:solidFill>
                          <a:srgbClr val="000000"/>
                        </a:solidFill>
                        <a:effectLst/>
                        <a:latin typeface="Tahoma"/>
                        <a:ea typeface="Times New Roman"/>
                        <a:cs typeface="Times New Roman"/>
                      </a:endParaRPr>
                    </a:p>
                  </a:txBody>
                  <a:tcPr marL="68580" marR="68580" marT="0" marB="0"/>
                </a:tc>
              </a:tr>
              <a:tr h="0">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dirty="0">
                          <a:effectLst/>
                        </a:rPr>
                        <a:t>F</a:t>
                      </a:r>
                      <a:r>
                        <a:rPr lang="en-US" sz="2000" baseline="-25000" dirty="0">
                          <a:effectLst/>
                        </a:rPr>
                        <a:t>N</a:t>
                      </a:r>
                      <a:endParaRPr lang="en-US" sz="2000" dirty="0">
                        <a:solidFill>
                          <a:srgbClr val="000000"/>
                        </a:solidFill>
                        <a:effectLst/>
                        <a:latin typeface="Tahoma"/>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10705903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209800"/>
            <a:ext cx="7772400" cy="2895600"/>
          </a:xfrm>
        </p:spPr>
        <p:txBody>
          <a:bodyPr>
            <a:normAutofit/>
          </a:bodyPr>
          <a:lstStyle/>
          <a:p>
            <a:r>
              <a:rPr lang="en-US" dirty="0" smtClean="0">
                <a:solidFill>
                  <a:schemeClr val="accent1">
                    <a:lumMod val="60000"/>
                    <a:lumOff val="40000"/>
                  </a:schemeClr>
                </a:solidFill>
              </a:rPr>
              <a:t>How do you apply forces?</a:t>
            </a:r>
            <a:br>
              <a:rPr lang="en-US" dirty="0" smtClean="0">
                <a:solidFill>
                  <a:schemeClr val="accent1">
                    <a:lumMod val="60000"/>
                    <a:lumOff val="40000"/>
                  </a:schemeClr>
                </a:solidFill>
              </a:rPr>
            </a:br>
            <a:r>
              <a:rPr lang="en-US" dirty="0">
                <a:solidFill>
                  <a:schemeClr val="accent1">
                    <a:lumMod val="60000"/>
                    <a:lumOff val="40000"/>
                  </a:schemeClr>
                </a:solidFill>
              </a:rPr>
              <a:t/>
            </a:r>
            <a:br>
              <a:rPr lang="en-US" dirty="0">
                <a:solidFill>
                  <a:schemeClr val="accent1">
                    <a:lumMod val="60000"/>
                    <a:lumOff val="40000"/>
                  </a:schemeClr>
                </a:solidFill>
              </a:rPr>
            </a:br>
            <a:r>
              <a:rPr lang="en-US" dirty="0" smtClean="0">
                <a:solidFill>
                  <a:schemeClr val="accent2"/>
                </a:solidFill>
              </a:rPr>
              <a:t>The Force Method</a:t>
            </a:r>
            <a:endParaRPr lang="en-US" dirty="0">
              <a:solidFill>
                <a:schemeClr val="accent2"/>
              </a:solidFill>
            </a:endParaRPr>
          </a:p>
        </p:txBody>
      </p:sp>
    </p:spTree>
    <p:extLst>
      <p:ext uri="{BB962C8B-B14F-4D97-AF65-F5344CB8AC3E}">
        <p14:creationId xmlns:p14="http://schemas.microsoft.com/office/powerpoint/2010/main" val="1233190641"/>
      </p:ext>
    </p:extLst>
  </p:cSld>
  <p:clrMapOvr>
    <a:masterClrMapping/>
  </p:clrMapOvr>
  <mc:AlternateContent xmlns:mc="http://schemas.openxmlformats.org/markup-compatibility/2006" xmlns:p14="http://schemas.microsoft.com/office/powerpoint/2010/main">
    <mc:Choice Requires="p14">
      <p:transition spd="slow" p14:dur="2000" advTm="19776"/>
    </mc:Choice>
    <mc:Fallback xmlns="">
      <p:transition spd="slow" advTm="19776"/>
    </mc:Fallback>
  </mc:AlternateContent>
  <p:timing>
    <p:tnLst>
      <p:par>
        <p:cTn id="1" dur="indefinite" restart="never" nodeType="tmRoot"/>
      </p:par>
    </p:tnLst>
  </p:timing>
  <p:extLst mod="1">
    <p:ext uri="{E180D4A7-C9FB-4DFB-919C-405C955672EB}">
      <p14:showEvtLst xmlns:p14="http://schemas.microsoft.com/office/powerpoint/2010/main">
        <p14:playEvt time="3137" objId="3"/>
        <p14:stopEvt time="19586" objId="3"/>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709"/>
            <a:ext cx="8229600" cy="1143000"/>
          </a:xfrm>
        </p:spPr>
        <p:txBody>
          <a:bodyPr/>
          <a:lstStyle/>
          <a:p>
            <a:r>
              <a:rPr lang="en-US" dirty="0" smtClean="0">
                <a:solidFill>
                  <a:schemeClr val="bg1"/>
                </a:solidFill>
              </a:rPr>
              <a:t>Force Method Example: Dynamics</a:t>
            </a:r>
            <a:endParaRPr lang="en-US" dirty="0">
              <a:solidFill>
                <a:schemeClr val="bg1"/>
              </a:solidFill>
            </a:endParaRPr>
          </a:p>
        </p:txBody>
      </p:sp>
      <p:sp>
        <p:nvSpPr>
          <p:cNvPr id="5" name="TextBox 4"/>
          <p:cNvSpPr txBox="1"/>
          <p:nvPr/>
        </p:nvSpPr>
        <p:spPr>
          <a:xfrm>
            <a:off x="4191000" y="914400"/>
            <a:ext cx="4648200" cy="1569660"/>
          </a:xfrm>
          <a:prstGeom prst="rect">
            <a:avLst/>
          </a:prstGeom>
          <a:noFill/>
        </p:spPr>
        <p:txBody>
          <a:bodyPr wrap="square" rtlCol="0">
            <a:spAutoFit/>
          </a:bodyPr>
          <a:lstStyle/>
          <a:p>
            <a:r>
              <a:rPr lang="en-US" sz="2400" i="1" dirty="0">
                <a:solidFill>
                  <a:schemeClr val="bg1"/>
                </a:solidFill>
              </a:rPr>
              <a:t>What is the acceleration of this system and how much time will it take for the boxes to move 0.75m?</a:t>
            </a:r>
          </a:p>
          <a:p>
            <a:r>
              <a:rPr lang="en-US" sz="2400" i="1" dirty="0">
                <a:solidFill>
                  <a:schemeClr val="bg1"/>
                </a:solidFill>
              </a:rPr>
              <a:t>The angle of the incline is 20</a:t>
            </a:r>
            <a:r>
              <a:rPr lang="en-US" sz="2400" i="1" baseline="30000" dirty="0">
                <a:solidFill>
                  <a:schemeClr val="bg1"/>
                </a:solidFill>
              </a:rPr>
              <a:t>o</a:t>
            </a:r>
            <a:r>
              <a:rPr lang="en-US" sz="2400" i="1" dirty="0">
                <a:solidFill>
                  <a:schemeClr val="bg1"/>
                </a:solidFill>
              </a:rPr>
              <a:t>.</a:t>
            </a:r>
            <a:endParaRPr lang="en-US" sz="2400" i="1" dirty="0">
              <a:solidFill>
                <a:schemeClr val="bg1"/>
              </a:solidFill>
            </a:endParaRPr>
          </a:p>
        </p:txBody>
      </p:sp>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228600" y="914400"/>
            <a:ext cx="3962400" cy="1752600"/>
          </a:xfrm>
          <a:prstGeom prst="rect">
            <a:avLst/>
          </a:prstGeom>
          <a:noFill/>
          <a:ln>
            <a:noFill/>
          </a:ln>
        </p:spPr>
      </p:pic>
      <p:sp>
        <p:nvSpPr>
          <p:cNvPr id="7" name="Rounded Rectangle 6"/>
          <p:cNvSpPr/>
          <p:nvPr/>
        </p:nvSpPr>
        <p:spPr>
          <a:xfrm>
            <a:off x="228600" y="2743200"/>
            <a:ext cx="8763000" cy="396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Step Three: Equilibrium or NOT?</a:t>
            </a:r>
          </a:p>
          <a:p>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4076694835"/>
              </p:ext>
            </p:extLst>
          </p:nvPr>
        </p:nvGraphicFramePr>
        <p:xfrm>
          <a:off x="5657850" y="3429000"/>
          <a:ext cx="1714500" cy="950341"/>
        </p:xfrm>
        <a:graphic>
          <a:graphicData uri="http://schemas.openxmlformats.org/drawingml/2006/table">
            <a:tbl>
              <a:tblPr firstRow="1" firstCol="1" bandRow="1">
                <a:tableStyleId>{5C22544A-7EE6-4342-B048-85BDC9FD1C3A}</a:tableStyleId>
              </a:tblPr>
              <a:tblGrid>
                <a:gridCol w="879475"/>
                <a:gridCol w="835025"/>
              </a:tblGrid>
              <a:tr h="319405">
                <a:tc>
                  <a:txBody>
                    <a:bodyPr/>
                    <a:lstStyle/>
                    <a:p>
                      <a:pPr marL="0" marR="0" algn="ctr">
                        <a:lnSpc>
                          <a:spcPct val="115000"/>
                        </a:lnSpc>
                        <a:spcBef>
                          <a:spcPts val="0"/>
                        </a:spcBef>
                        <a:spcAft>
                          <a:spcPts val="1000"/>
                        </a:spcAft>
                      </a:pPr>
                      <a:r>
                        <a:rPr lang="en-US" sz="1800" dirty="0">
                          <a:effectLst/>
                        </a:rPr>
                        <a:t>x</a:t>
                      </a:r>
                      <a:endParaRPr lang="en-US" sz="1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1800" dirty="0">
                          <a:effectLst/>
                        </a:rPr>
                        <a:t>y</a:t>
                      </a:r>
                      <a:endParaRPr lang="en-US" sz="1800" dirty="0">
                        <a:solidFill>
                          <a:srgbClr val="000000"/>
                        </a:solidFill>
                        <a:effectLst/>
                        <a:latin typeface="Tahoma"/>
                        <a:ea typeface="Times New Roman"/>
                        <a:cs typeface="Times New Roman"/>
                      </a:endParaRPr>
                    </a:p>
                  </a:txBody>
                  <a:tcPr marL="68580" marR="68580" marT="0" marB="0"/>
                </a:tc>
              </a:tr>
              <a:tr h="0">
                <a:tc>
                  <a:txBody>
                    <a:bodyPr/>
                    <a:lstStyle/>
                    <a:p>
                      <a:pPr marL="0" marR="0" algn="ctr">
                        <a:lnSpc>
                          <a:spcPct val="115000"/>
                        </a:lnSpc>
                        <a:spcBef>
                          <a:spcPts val="0"/>
                        </a:spcBef>
                        <a:spcAft>
                          <a:spcPts val="1000"/>
                        </a:spcAft>
                      </a:pPr>
                      <a:r>
                        <a:rPr lang="en-US" sz="1800">
                          <a:effectLst/>
                        </a:rPr>
                        <a:t>0</a:t>
                      </a:r>
                      <a:endParaRPr lang="en-US" sz="18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1800" dirty="0">
                          <a:effectLst/>
                        </a:rPr>
                        <a:t>T</a:t>
                      </a:r>
                      <a:endParaRPr lang="en-US" sz="1800" dirty="0">
                        <a:solidFill>
                          <a:srgbClr val="000000"/>
                        </a:solidFill>
                        <a:effectLst/>
                        <a:latin typeface="Tahoma"/>
                        <a:ea typeface="Times New Roman"/>
                        <a:cs typeface="Times New Roman"/>
                      </a:endParaRPr>
                    </a:p>
                  </a:txBody>
                  <a:tcPr marL="68580" marR="68580" marT="0" marB="0"/>
                </a:tc>
              </a:tr>
              <a:tr h="0">
                <a:tc>
                  <a:txBody>
                    <a:bodyPr/>
                    <a:lstStyle/>
                    <a:p>
                      <a:pPr marL="0" marR="0" algn="ctr">
                        <a:lnSpc>
                          <a:spcPct val="115000"/>
                        </a:lnSpc>
                        <a:spcBef>
                          <a:spcPts val="0"/>
                        </a:spcBef>
                        <a:spcAft>
                          <a:spcPts val="1000"/>
                        </a:spcAft>
                      </a:pPr>
                      <a:r>
                        <a:rPr lang="en-US" sz="1800">
                          <a:effectLst/>
                        </a:rPr>
                        <a:t>0</a:t>
                      </a:r>
                      <a:endParaRPr lang="en-US" sz="18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1800" dirty="0">
                          <a:effectLst/>
                        </a:rPr>
                        <a:t>-m</a:t>
                      </a:r>
                      <a:r>
                        <a:rPr lang="en-US" sz="1800" baseline="-25000" dirty="0">
                          <a:effectLst/>
                        </a:rPr>
                        <a:t>1</a:t>
                      </a:r>
                      <a:r>
                        <a:rPr lang="en-US" sz="1800" dirty="0">
                          <a:effectLst/>
                        </a:rPr>
                        <a:t>g</a:t>
                      </a:r>
                      <a:endParaRPr lang="en-US" sz="1800" dirty="0">
                        <a:solidFill>
                          <a:srgbClr val="000000"/>
                        </a:solidFill>
                        <a:effectLst/>
                        <a:latin typeface="Tahoma"/>
                        <a:ea typeface="Times New Roman"/>
                        <a:cs typeface="Times New Roman"/>
                      </a:endParaRPr>
                    </a:p>
                  </a:txBody>
                  <a:tcPr marL="68580" marR="68580" marT="0" marB="0"/>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547131985"/>
              </p:ext>
            </p:extLst>
          </p:nvPr>
        </p:nvGraphicFramePr>
        <p:xfrm>
          <a:off x="1524000" y="3352800"/>
          <a:ext cx="2797175" cy="1752600"/>
        </p:xfrm>
        <a:graphic>
          <a:graphicData uri="http://schemas.openxmlformats.org/drawingml/2006/table">
            <a:tbl>
              <a:tblPr firstRow="1" firstCol="1" bandRow="1">
                <a:tableStyleId>{5C22544A-7EE6-4342-B048-85BDC9FD1C3A}</a:tableStyleId>
              </a:tblPr>
              <a:tblGrid>
                <a:gridCol w="1505585"/>
                <a:gridCol w="1291590"/>
              </a:tblGrid>
              <a:tr h="0">
                <a:tc>
                  <a:txBody>
                    <a:bodyPr/>
                    <a:lstStyle/>
                    <a:p>
                      <a:pPr marL="0" marR="0" algn="ctr">
                        <a:lnSpc>
                          <a:spcPct val="115000"/>
                        </a:lnSpc>
                        <a:spcBef>
                          <a:spcPts val="0"/>
                        </a:spcBef>
                        <a:spcAft>
                          <a:spcPts val="1000"/>
                        </a:spcAft>
                      </a:pPr>
                      <a:r>
                        <a:rPr lang="en-US" sz="2000" dirty="0">
                          <a:effectLst/>
                        </a:rPr>
                        <a:t>x</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dirty="0">
                          <a:effectLst/>
                        </a:rPr>
                        <a:t>y</a:t>
                      </a:r>
                      <a:endParaRPr lang="en-US" sz="2000" dirty="0">
                        <a:solidFill>
                          <a:srgbClr val="000000"/>
                        </a:solidFill>
                        <a:effectLst/>
                        <a:latin typeface="Tahoma"/>
                        <a:ea typeface="Times New Roman"/>
                        <a:cs typeface="Times New Roman"/>
                      </a:endParaRPr>
                    </a:p>
                  </a:txBody>
                  <a:tcPr marL="68580" marR="68580" marT="0" marB="0"/>
                </a:tc>
              </a:tr>
              <a:tr h="0">
                <a:tc>
                  <a:txBody>
                    <a:bodyPr/>
                    <a:lstStyle/>
                    <a:p>
                      <a:pPr marL="0" marR="0" algn="ctr">
                        <a:lnSpc>
                          <a:spcPct val="115000"/>
                        </a:lnSpc>
                        <a:spcBef>
                          <a:spcPts val="0"/>
                        </a:spcBef>
                        <a:spcAft>
                          <a:spcPts val="1000"/>
                        </a:spcAft>
                      </a:pPr>
                      <a:r>
                        <a:rPr lang="en-US" sz="2000" dirty="0">
                          <a:effectLst/>
                        </a:rPr>
                        <a:t>-T</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r>
              <a:tr h="0">
                <a:tc>
                  <a:txBody>
                    <a:bodyPr/>
                    <a:lstStyle/>
                    <a:p>
                      <a:pPr marL="0" marR="0" algn="ctr">
                        <a:lnSpc>
                          <a:spcPct val="115000"/>
                        </a:lnSpc>
                        <a:spcBef>
                          <a:spcPts val="0"/>
                        </a:spcBef>
                        <a:spcAft>
                          <a:spcPts val="1000"/>
                        </a:spcAft>
                      </a:pPr>
                      <a:r>
                        <a:rPr lang="en-US" sz="2000" dirty="0">
                          <a:effectLst/>
                        </a:rPr>
                        <a:t>m</a:t>
                      </a:r>
                      <a:r>
                        <a:rPr lang="en-US" sz="2000" baseline="-25000" dirty="0">
                          <a:effectLst/>
                        </a:rPr>
                        <a:t>2</a:t>
                      </a:r>
                      <a:r>
                        <a:rPr lang="en-US" sz="2000" dirty="0">
                          <a:effectLst/>
                        </a:rPr>
                        <a:t>g sin </a:t>
                      </a:r>
                      <a:r>
                        <a:rPr lang="en-US" sz="2000" dirty="0">
                          <a:effectLst/>
                          <a:latin typeface="Symbol" pitchFamily="18" charset="2"/>
                        </a:rPr>
                        <a:t>q</a:t>
                      </a:r>
                      <a:endParaRPr lang="en-US" sz="2000" dirty="0">
                        <a:solidFill>
                          <a:srgbClr val="000000"/>
                        </a:solidFill>
                        <a:effectLst/>
                        <a:latin typeface="Symbol" pitchFamily="18" charset="2"/>
                        <a:ea typeface="Times New Roman"/>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1000"/>
                        </a:spcAft>
                        <a:buClrTx/>
                        <a:buSzTx/>
                        <a:buFontTx/>
                        <a:buNone/>
                        <a:tabLst/>
                        <a:defRPr/>
                      </a:pPr>
                      <a:r>
                        <a:rPr lang="en-US" sz="2000" dirty="0">
                          <a:effectLst/>
                        </a:rPr>
                        <a:t>-m</a:t>
                      </a:r>
                      <a:r>
                        <a:rPr lang="en-US" sz="2000" baseline="-25000" dirty="0">
                          <a:effectLst/>
                        </a:rPr>
                        <a:t>2</a:t>
                      </a:r>
                      <a:r>
                        <a:rPr lang="en-US" sz="2000" dirty="0">
                          <a:effectLst/>
                        </a:rPr>
                        <a:t>g </a:t>
                      </a:r>
                      <a:r>
                        <a:rPr lang="en-US" sz="2000" dirty="0" err="1">
                          <a:effectLst/>
                        </a:rPr>
                        <a:t>cos</a:t>
                      </a:r>
                      <a:r>
                        <a:rPr lang="en-US" sz="2000" dirty="0">
                          <a:effectLst/>
                        </a:rPr>
                        <a:t> </a:t>
                      </a:r>
                      <a:r>
                        <a:rPr lang="en-US" sz="2000" dirty="0" smtClean="0">
                          <a:effectLst/>
                          <a:latin typeface="Symbol" pitchFamily="18" charset="2"/>
                        </a:rPr>
                        <a:t>q</a:t>
                      </a:r>
                      <a:endParaRPr lang="en-US" sz="2000" dirty="0" smtClean="0">
                        <a:solidFill>
                          <a:srgbClr val="000000"/>
                        </a:solidFill>
                        <a:effectLst/>
                        <a:latin typeface="Symbol" pitchFamily="18" charset="2"/>
                        <a:ea typeface="Times New Roman"/>
                        <a:cs typeface="Times New Roman"/>
                      </a:endParaRPr>
                    </a:p>
                  </a:txBody>
                  <a:tcPr marL="68580" marR="68580" marT="0" marB="0"/>
                </a:tc>
              </a:tr>
              <a:tr h="0">
                <a:tc>
                  <a:txBody>
                    <a:bodyPr/>
                    <a:lstStyle/>
                    <a:p>
                      <a:pPr marL="0" marR="0" algn="ctr">
                        <a:lnSpc>
                          <a:spcPct val="115000"/>
                        </a:lnSpc>
                        <a:spcBef>
                          <a:spcPts val="0"/>
                        </a:spcBef>
                        <a:spcAft>
                          <a:spcPts val="1000"/>
                        </a:spcAft>
                      </a:pPr>
                      <a:r>
                        <a:rPr lang="en-US" sz="2000">
                          <a:effectLst/>
                        </a:rPr>
                        <a:t>F</a:t>
                      </a:r>
                      <a:r>
                        <a:rPr lang="en-US" sz="2000" baseline="-25000">
                          <a:effectLst/>
                        </a:rPr>
                        <a:t>f</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dirty="0">
                          <a:effectLst/>
                        </a:rPr>
                        <a:t>0</a:t>
                      </a:r>
                      <a:endParaRPr lang="en-US" sz="2000" dirty="0">
                        <a:solidFill>
                          <a:srgbClr val="000000"/>
                        </a:solidFill>
                        <a:effectLst/>
                        <a:latin typeface="Tahoma"/>
                        <a:ea typeface="Times New Roman"/>
                        <a:cs typeface="Times New Roman"/>
                      </a:endParaRPr>
                    </a:p>
                  </a:txBody>
                  <a:tcPr marL="68580" marR="68580" marT="0" marB="0"/>
                </a:tc>
              </a:tr>
              <a:tr h="0">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dirty="0">
                          <a:effectLst/>
                        </a:rPr>
                        <a:t>F</a:t>
                      </a:r>
                      <a:r>
                        <a:rPr lang="en-US" sz="2000" baseline="-25000" dirty="0">
                          <a:effectLst/>
                        </a:rPr>
                        <a:t>N</a:t>
                      </a:r>
                      <a:endParaRPr lang="en-US" sz="2000" dirty="0">
                        <a:solidFill>
                          <a:srgbClr val="000000"/>
                        </a:solidFill>
                        <a:effectLst/>
                        <a:latin typeface="Tahoma"/>
                        <a:ea typeface="Times New Roman"/>
                        <a:cs typeface="Times New Roman"/>
                      </a:endParaRPr>
                    </a:p>
                  </a:txBody>
                  <a:tcPr marL="68580" marR="68580" marT="0" marB="0"/>
                </a:tc>
              </a:tr>
            </a:tbl>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857292688"/>
              </p:ext>
            </p:extLst>
          </p:nvPr>
        </p:nvGraphicFramePr>
        <p:xfrm>
          <a:off x="914400" y="5181600"/>
          <a:ext cx="1549400" cy="508000"/>
        </p:xfrm>
        <a:graphic>
          <a:graphicData uri="http://schemas.openxmlformats.org/presentationml/2006/ole">
            <mc:AlternateContent xmlns:mc="http://schemas.openxmlformats.org/markup-compatibility/2006">
              <mc:Choice xmlns:v="urn:schemas-microsoft-com:vml" Requires="v">
                <p:oleObj spid="_x0000_s29717" name="Equation" r:id="rId5" imgW="774360" imgH="253800" progId="Equation.DSMT4">
                  <p:embed/>
                </p:oleObj>
              </mc:Choice>
              <mc:Fallback>
                <p:oleObj name="Equation" r:id="rId5" imgW="774360" imgH="253800" progId="Equation.DSMT4">
                  <p:embed/>
                  <p:pic>
                    <p:nvPicPr>
                      <p:cNvPr id="0" name="Object 11"/>
                      <p:cNvPicPr>
                        <a:picLocks noChangeAspect="1" noChangeArrowheads="1"/>
                      </p:cNvPicPr>
                      <p:nvPr/>
                    </p:nvPicPr>
                    <p:blipFill>
                      <a:blip r:embed="rId6"/>
                      <a:srcRect/>
                      <a:stretch>
                        <a:fillRect/>
                      </a:stretch>
                    </p:blipFill>
                    <p:spPr bwMode="auto">
                      <a:xfrm>
                        <a:off x="914400" y="5181600"/>
                        <a:ext cx="1549400" cy="508000"/>
                      </a:xfrm>
                      <a:prstGeom prst="rect">
                        <a:avLst/>
                      </a:prstGeom>
                      <a:noFill/>
                      <a:ln>
                        <a:noFill/>
                      </a:ln>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688285603"/>
              </p:ext>
            </p:extLst>
          </p:nvPr>
        </p:nvGraphicFramePr>
        <p:xfrm>
          <a:off x="3810000" y="5181600"/>
          <a:ext cx="1219200" cy="508000"/>
        </p:xfrm>
        <a:graphic>
          <a:graphicData uri="http://schemas.openxmlformats.org/presentationml/2006/ole">
            <mc:AlternateContent xmlns:mc="http://schemas.openxmlformats.org/markup-compatibility/2006">
              <mc:Choice xmlns:v="urn:schemas-microsoft-com:vml" Requires="v">
                <p:oleObj spid="_x0000_s29718" name="Equation" r:id="rId7" imgW="609336" imgH="253890" progId="Equation.DSMT4">
                  <p:embed/>
                </p:oleObj>
              </mc:Choice>
              <mc:Fallback>
                <p:oleObj name="Equation" r:id="rId7" imgW="609336" imgH="253890" progId="Equation.DSMT4">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0" y="5181600"/>
                        <a:ext cx="12192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246971308"/>
              </p:ext>
            </p:extLst>
          </p:nvPr>
        </p:nvGraphicFramePr>
        <p:xfrm>
          <a:off x="6172200" y="4470400"/>
          <a:ext cx="1524000" cy="508000"/>
        </p:xfrm>
        <a:graphic>
          <a:graphicData uri="http://schemas.openxmlformats.org/presentationml/2006/ole">
            <mc:AlternateContent xmlns:mc="http://schemas.openxmlformats.org/markup-compatibility/2006">
              <mc:Choice xmlns:v="urn:schemas-microsoft-com:vml" Requires="v">
                <p:oleObj spid="_x0000_s29719" name="Equation" r:id="rId9" imgW="761760" imgH="253800" progId="Equation.DSMT4">
                  <p:embed/>
                </p:oleObj>
              </mc:Choice>
              <mc:Fallback>
                <p:oleObj name="Equation" r:id="rId9" imgW="761760" imgH="253800" progId="Equation.DSMT4">
                  <p:embed/>
                  <p:pic>
                    <p:nvPicPr>
                      <p:cNvPr id="0" name="Object 2"/>
                      <p:cNvPicPr>
                        <a:picLocks noChangeAspect="1" noChangeArrowheads="1"/>
                      </p:cNvPicPr>
                      <p:nvPr/>
                    </p:nvPicPr>
                    <p:blipFill>
                      <a:blip r:embed="rId10"/>
                      <a:srcRect/>
                      <a:stretch>
                        <a:fillRect/>
                      </a:stretch>
                    </p:blipFill>
                    <p:spPr bwMode="auto">
                      <a:xfrm>
                        <a:off x="6172200" y="4470400"/>
                        <a:ext cx="1524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4" name="Straight Arrow Connector 13"/>
          <p:cNvCxnSpPr/>
          <p:nvPr/>
        </p:nvCxnSpPr>
        <p:spPr>
          <a:xfrm>
            <a:off x="2209800" y="1295400"/>
            <a:ext cx="990600" cy="3048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09600" y="2057400"/>
            <a:ext cx="0" cy="6096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7" name="Object 16"/>
          <p:cNvGraphicFramePr>
            <a:graphicFrameLocks noChangeAspect="1"/>
          </p:cNvGraphicFramePr>
          <p:nvPr>
            <p:extLst>
              <p:ext uri="{D42A27DB-BD31-4B8C-83A1-F6EECF244321}">
                <p14:modId xmlns:p14="http://schemas.microsoft.com/office/powerpoint/2010/main" val="3890944084"/>
              </p:ext>
            </p:extLst>
          </p:nvPr>
        </p:nvGraphicFramePr>
        <p:xfrm>
          <a:off x="381000" y="5791200"/>
          <a:ext cx="3056021" cy="457200"/>
        </p:xfrm>
        <a:graphic>
          <a:graphicData uri="http://schemas.openxmlformats.org/presentationml/2006/ole">
            <mc:AlternateContent xmlns:mc="http://schemas.openxmlformats.org/markup-compatibility/2006">
              <mc:Choice xmlns:v="urn:schemas-microsoft-com:vml" Requires="v">
                <p:oleObj spid="_x0000_s29720" name="Equation" r:id="rId11" imgW="1612800" imgH="241200" progId="Equation.DSMT4">
                  <p:embed/>
                </p:oleObj>
              </mc:Choice>
              <mc:Fallback>
                <p:oleObj name="Equation" r:id="rId11" imgW="1612800" imgH="241200" progId="Equation.DSMT4">
                  <p:embed/>
                  <p:pic>
                    <p:nvPicPr>
                      <p:cNvPr id="0" name=""/>
                      <p:cNvPicPr/>
                      <p:nvPr/>
                    </p:nvPicPr>
                    <p:blipFill>
                      <a:blip r:embed="rId12"/>
                      <a:stretch>
                        <a:fillRect/>
                      </a:stretch>
                    </p:blipFill>
                    <p:spPr>
                      <a:xfrm>
                        <a:off x="381000" y="5791200"/>
                        <a:ext cx="3056021" cy="457200"/>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2685238881"/>
              </p:ext>
            </p:extLst>
          </p:nvPr>
        </p:nvGraphicFramePr>
        <p:xfrm>
          <a:off x="3636433" y="5791200"/>
          <a:ext cx="2336800" cy="457200"/>
        </p:xfrm>
        <a:graphic>
          <a:graphicData uri="http://schemas.openxmlformats.org/presentationml/2006/ole">
            <mc:AlternateContent xmlns:mc="http://schemas.openxmlformats.org/markup-compatibility/2006">
              <mc:Choice xmlns:v="urn:schemas-microsoft-com:vml" Requires="v">
                <p:oleObj spid="_x0000_s29721" name="Equation" r:id="rId13" imgW="1168200" imgH="228600" progId="Equation.DSMT4">
                  <p:embed/>
                </p:oleObj>
              </mc:Choice>
              <mc:Fallback>
                <p:oleObj name="Equation" r:id="rId13" imgW="1168200" imgH="228600" progId="Equation.DSMT4">
                  <p:embed/>
                  <p:pic>
                    <p:nvPicPr>
                      <p:cNvPr id="0" name=""/>
                      <p:cNvPicPr/>
                      <p:nvPr/>
                    </p:nvPicPr>
                    <p:blipFill>
                      <a:blip r:embed="rId14"/>
                      <a:stretch>
                        <a:fillRect/>
                      </a:stretch>
                    </p:blipFill>
                    <p:spPr>
                      <a:xfrm>
                        <a:off x="3636433" y="5791200"/>
                        <a:ext cx="2336800" cy="457200"/>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3452446580"/>
              </p:ext>
            </p:extLst>
          </p:nvPr>
        </p:nvGraphicFramePr>
        <p:xfrm>
          <a:off x="6070599" y="5181600"/>
          <a:ext cx="1930401" cy="496389"/>
        </p:xfrm>
        <a:graphic>
          <a:graphicData uri="http://schemas.openxmlformats.org/presentationml/2006/ole">
            <mc:AlternateContent xmlns:mc="http://schemas.openxmlformats.org/markup-compatibility/2006">
              <mc:Choice xmlns:v="urn:schemas-microsoft-com:vml" Requires="v">
                <p:oleObj spid="_x0000_s29722" name="Equation" r:id="rId15" imgW="888840" imgH="228600" progId="Equation.DSMT4">
                  <p:embed/>
                </p:oleObj>
              </mc:Choice>
              <mc:Fallback>
                <p:oleObj name="Equation" r:id="rId15" imgW="888840" imgH="228600" progId="Equation.DSMT4">
                  <p:embed/>
                  <p:pic>
                    <p:nvPicPr>
                      <p:cNvPr id="0" name=""/>
                      <p:cNvPicPr/>
                      <p:nvPr/>
                    </p:nvPicPr>
                    <p:blipFill>
                      <a:blip r:embed="rId16"/>
                      <a:stretch>
                        <a:fillRect/>
                      </a:stretch>
                    </p:blipFill>
                    <p:spPr>
                      <a:xfrm>
                        <a:off x="6070599" y="5181600"/>
                        <a:ext cx="1930401" cy="496389"/>
                      </a:xfrm>
                      <a:prstGeom prst="rect">
                        <a:avLst/>
                      </a:prstGeom>
                    </p:spPr>
                  </p:pic>
                </p:oleObj>
              </mc:Fallback>
            </mc:AlternateContent>
          </a:graphicData>
        </a:graphic>
      </p:graphicFrame>
    </p:spTree>
    <p:extLst>
      <p:ext uri="{BB962C8B-B14F-4D97-AF65-F5344CB8AC3E}">
        <p14:creationId xmlns:p14="http://schemas.microsoft.com/office/powerpoint/2010/main" val="23721245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709"/>
            <a:ext cx="8229600" cy="1143000"/>
          </a:xfrm>
        </p:spPr>
        <p:txBody>
          <a:bodyPr/>
          <a:lstStyle/>
          <a:p>
            <a:r>
              <a:rPr lang="en-US" dirty="0" smtClean="0">
                <a:solidFill>
                  <a:schemeClr val="bg1"/>
                </a:solidFill>
              </a:rPr>
              <a:t>Force Method Example: Dynamics</a:t>
            </a:r>
            <a:endParaRPr lang="en-US" dirty="0">
              <a:solidFill>
                <a:schemeClr val="bg1"/>
              </a:solidFill>
            </a:endParaRPr>
          </a:p>
        </p:txBody>
      </p:sp>
      <p:sp>
        <p:nvSpPr>
          <p:cNvPr id="5" name="TextBox 4"/>
          <p:cNvSpPr txBox="1"/>
          <p:nvPr/>
        </p:nvSpPr>
        <p:spPr>
          <a:xfrm>
            <a:off x="4191000" y="914400"/>
            <a:ext cx="4648200" cy="1569660"/>
          </a:xfrm>
          <a:prstGeom prst="rect">
            <a:avLst/>
          </a:prstGeom>
          <a:noFill/>
        </p:spPr>
        <p:txBody>
          <a:bodyPr wrap="square" rtlCol="0">
            <a:spAutoFit/>
          </a:bodyPr>
          <a:lstStyle/>
          <a:p>
            <a:r>
              <a:rPr lang="en-US" sz="2400" i="1" dirty="0">
                <a:solidFill>
                  <a:schemeClr val="bg1"/>
                </a:solidFill>
              </a:rPr>
              <a:t>What is the acceleration of this system and how much time will it take for the boxes to move 0.75m?</a:t>
            </a:r>
          </a:p>
          <a:p>
            <a:r>
              <a:rPr lang="en-US" sz="2400" i="1" dirty="0">
                <a:solidFill>
                  <a:schemeClr val="bg1"/>
                </a:solidFill>
              </a:rPr>
              <a:t>The angle of the incline is 20</a:t>
            </a:r>
            <a:r>
              <a:rPr lang="en-US" sz="2400" i="1" baseline="30000" dirty="0">
                <a:solidFill>
                  <a:schemeClr val="bg1"/>
                </a:solidFill>
              </a:rPr>
              <a:t>o</a:t>
            </a:r>
            <a:r>
              <a:rPr lang="en-US" sz="2400" i="1" dirty="0">
                <a:solidFill>
                  <a:schemeClr val="bg1"/>
                </a:solidFill>
              </a:rPr>
              <a:t>.</a:t>
            </a:r>
            <a:endParaRPr lang="en-US" sz="2400" i="1" dirty="0">
              <a:solidFill>
                <a:schemeClr val="bg1"/>
              </a:solidFill>
            </a:endParaRPr>
          </a:p>
        </p:txBody>
      </p:sp>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228600" y="914400"/>
            <a:ext cx="3962400" cy="1752600"/>
          </a:xfrm>
          <a:prstGeom prst="rect">
            <a:avLst/>
          </a:prstGeom>
          <a:noFill/>
          <a:ln>
            <a:noFill/>
          </a:ln>
        </p:spPr>
      </p:pic>
      <p:sp>
        <p:nvSpPr>
          <p:cNvPr id="7" name="Rounded Rectangle 6"/>
          <p:cNvSpPr/>
          <p:nvPr/>
        </p:nvSpPr>
        <p:spPr>
          <a:xfrm>
            <a:off x="228600" y="2743200"/>
            <a:ext cx="8763000" cy="396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Step Four: Solve for unknowns.</a:t>
            </a:r>
          </a:p>
          <a:p>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r>
              <a:rPr lang="en-US" dirty="0" smtClean="0">
                <a:solidFill>
                  <a:schemeClr val="bg1"/>
                </a:solidFill>
                <a:latin typeface="Tahoma"/>
                <a:ea typeface="Times New Roman"/>
                <a:cs typeface="Times New Roman"/>
              </a:rPr>
              <a:t>Solving the 2</a:t>
            </a:r>
            <a:r>
              <a:rPr lang="en-US" baseline="30000" dirty="0" smtClean="0">
                <a:solidFill>
                  <a:schemeClr val="bg1"/>
                </a:solidFill>
                <a:latin typeface="Tahoma"/>
                <a:ea typeface="Times New Roman"/>
                <a:cs typeface="Times New Roman"/>
              </a:rPr>
              <a:t>nd</a:t>
            </a:r>
            <a:r>
              <a:rPr lang="en-US" dirty="0" smtClean="0">
                <a:solidFill>
                  <a:schemeClr val="bg1"/>
                </a:solidFill>
                <a:latin typeface="Tahoma"/>
                <a:ea typeface="Times New Roman"/>
                <a:cs typeface="Times New Roman"/>
              </a:rPr>
              <a:t> and 3</a:t>
            </a:r>
            <a:r>
              <a:rPr lang="en-US" baseline="30000" dirty="0" smtClean="0">
                <a:solidFill>
                  <a:schemeClr val="bg1"/>
                </a:solidFill>
                <a:latin typeface="Tahoma"/>
                <a:ea typeface="Times New Roman"/>
                <a:cs typeface="Times New Roman"/>
              </a:rPr>
              <a:t>rd</a:t>
            </a:r>
            <a:r>
              <a:rPr lang="en-US" dirty="0" smtClean="0">
                <a:solidFill>
                  <a:schemeClr val="bg1"/>
                </a:solidFill>
                <a:latin typeface="Tahoma"/>
                <a:ea typeface="Times New Roman"/>
                <a:cs typeface="Times New Roman"/>
              </a:rPr>
              <a:t> equations for normal force and tension and substituting:</a:t>
            </a: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r>
              <a:rPr lang="en-US" dirty="0" smtClean="0">
                <a:solidFill>
                  <a:schemeClr val="bg1"/>
                </a:solidFill>
                <a:latin typeface="Tahoma"/>
                <a:ea typeface="Times New Roman"/>
                <a:cs typeface="Times New Roman"/>
              </a:rPr>
              <a:t>Solving for </a:t>
            </a:r>
            <a:r>
              <a:rPr lang="en-US" dirty="0" err="1" smtClean="0">
                <a:solidFill>
                  <a:schemeClr val="bg1"/>
                </a:solidFill>
                <a:latin typeface="Tahoma"/>
                <a:ea typeface="Times New Roman"/>
                <a:cs typeface="Times New Roman"/>
              </a:rPr>
              <a:t>acceleraion</a:t>
            </a:r>
            <a:r>
              <a:rPr lang="en-US" dirty="0" smtClean="0">
                <a:solidFill>
                  <a:schemeClr val="bg1"/>
                </a:solidFill>
                <a:latin typeface="Tahoma"/>
                <a:ea typeface="Times New Roman"/>
                <a:cs typeface="Times New Roman"/>
              </a:rPr>
              <a:t>:</a:t>
            </a:r>
            <a:endParaRPr lang="en-US" dirty="0">
              <a:solidFill>
                <a:schemeClr val="bg1"/>
              </a:solidFill>
              <a:latin typeface="Tahoma"/>
              <a:ea typeface="Times New Roman"/>
              <a:cs typeface="Times New Roman"/>
            </a:endParaRPr>
          </a:p>
          <a:p>
            <a:pPr algn="ctr"/>
            <a:endParaRPr lang="en-US" dirty="0" smtClean="0">
              <a:solidFill>
                <a:schemeClr val="bg1"/>
              </a:solidFill>
              <a:latin typeface="Tahoma"/>
              <a:ea typeface="Times New Roman"/>
              <a:cs typeface="Times New Roman"/>
            </a:endParaRPr>
          </a:p>
          <a:p>
            <a:pPr algn="ctr"/>
            <a:endParaRPr lang="en-US" dirty="0">
              <a:solidFill>
                <a:schemeClr val="bg1"/>
              </a:solidFill>
              <a:latin typeface="Tahoma"/>
              <a:ea typeface="Times New Roman"/>
              <a:cs typeface="Times New Roman"/>
            </a:endParaRPr>
          </a:p>
          <a:p>
            <a:pPr algn="ctr"/>
            <a:endParaRPr lang="en-US" dirty="0"/>
          </a:p>
        </p:txBody>
      </p:sp>
      <p:cxnSp>
        <p:nvCxnSpPr>
          <p:cNvPr id="14" name="Straight Arrow Connector 13"/>
          <p:cNvCxnSpPr/>
          <p:nvPr/>
        </p:nvCxnSpPr>
        <p:spPr>
          <a:xfrm>
            <a:off x="2209800" y="1295400"/>
            <a:ext cx="990600" cy="3048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09600" y="2057400"/>
            <a:ext cx="0" cy="6096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7" name="Object 16"/>
          <p:cNvGraphicFramePr>
            <a:graphicFrameLocks noChangeAspect="1"/>
          </p:cNvGraphicFramePr>
          <p:nvPr>
            <p:extLst>
              <p:ext uri="{D42A27DB-BD31-4B8C-83A1-F6EECF244321}">
                <p14:modId xmlns:p14="http://schemas.microsoft.com/office/powerpoint/2010/main" val="2059825397"/>
              </p:ext>
            </p:extLst>
          </p:nvPr>
        </p:nvGraphicFramePr>
        <p:xfrm>
          <a:off x="381000" y="3352800"/>
          <a:ext cx="3056021" cy="457200"/>
        </p:xfrm>
        <a:graphic>
          <a:graphicData uri="http://schemas.openxmlformats.org/presentationml/2006/ole">
            <mc:AlternateContent xmlns:mc="http://schemas.openxmlformats.org/markup-compatibility/2006">
              <mc:Choice xmlns:v="urn:schemas-microsoft-com:vml" Requires="v">
                <p:oleObj spid="_x0000_s31759" name="Equation" r:id="rId5" imgW="1612800" imgH="241200" progId="Equation.DSMT4">
                  <p:embed/>
                </p:oleObj>
              </mc:Choice>
              <mc:Fallback>
                <p:oleObj name="Equation" r:id="rId5" imgW="1612800" imgH="241200" progId="Equation.DSMT4">
                  <p:embed/>
                  <p:pic>
                    <p:nvPicPr>
                      <p:cNvPr id="0" name=""/>
                      <p:cNvPicPr/>
                      <p:nvPr/>
                    </p:nvPicPr>
                    <p:blipFill>
                      <a:blip r:embed="rId6"/>
                      <a:stretch>
                        <a:fillRect/>
                      </a:stretch>
                    </p:blipFill>
                    <p:spPr>
                      <a:xfrm>
                        <a:off x="381000" y="3352800"/>
                        <a:ext cx="3056021" cy="457200"/>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2468719008"/>
              </p:ext>
            </p:extLst>
          </p:nvPr>
        </p:nvGraphicFramePr>
        <p:xfrm>
          <a:off x="3810000" y="3352800"/>
          <a:ext cx="2336800" cy="457200"/>
        </p:xfrm>
        <a:graphic>
          <a:graphicData uri="http://schemas.openxmlformats.org/presentationml/2006/ole">
            <mc:AlternateContent xmlns:mc="http://schemas.openxmlformats.org/markup-compatibility/2006">
              <mc:Choice xmlns:v="urn:schemas-microsoft-com:vml" Requires="v">
                <p:oleObj spid="_x0000_s31760" name="Equation" r:id="rId7" imgW="1168200" imgH="228600" progId="Equation.DSMT4">
                  <p:embed/>
                </p:oleObj>
              </mc:Choice>
              <mc:Fallback>
                <p:oleObj name="Equation" r:id="rId7" imgW="1168200" imgH="228600" progId="Equation.DSMT4">
                  <p:embed/>
                  <p:pic>
                    <p:nvPicPr>
                      <p:cNvPr id="0" name=""/>
                      <p:cNvPicPr/>
                      <p:nvPr/>
                    </p:nvPicPr>
                    <p:blipFill>
                      <a:blip r:embed="rId8"/>
                      <a:stretch>
                        <a:fillRect/>
                      </a:stretch>
                    </p:blipFill>
                    <p:spPr>
                      <a:xfrm>
                        <a:off x="3810000" y="3352800"/>
                        <a:ext cx="2336800" cy="457200"/>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166187873"/>
              </p:ext>
            </p:extLst>
          </p:nvPr>
        </p:nvGraphicFramePr>
        <p:xfrm>
          <a:off x="6324600" y="3276600"/>
          <a:ext cx="1930401" cy="496389"/>
        </p:xfrm>
        <a:graphic>
          <a:graphicData uri="http://schemas.openxmlformats.org/presentationml/2006/ole">
            <mc:AlternateContent xmlns:mc="http://schemas.openxmlformats.org/markup-compatibility/2006">
              <mc:Choice xmlns:v="urn:schemas-microsoft-com:vml" Requires="v">
                <p:oleObj spid="_x0000_s31761" name="Equation" r:id="rId9" imgW="888840" imgH="228600" progId="Equation.DSMT4">
                  <p:embed/>
                </p:oleObj>
              </mc:Choice>
              <mc:Fallback>
                <p:oleObj name="Equation" r:id="rId9" imgW="888840" imgH="228600" progId="Equation.DSMT4">
                  <p:embed/>
                  <p:pic>
                    <p:nvPicPr>
                      <p:cNvPr id="0" name=""/>
                      <p:cNvPicPr/>
                      <p:nvPr/>
                    </p:nvPicPr>
                    <p:blipFill>
                      <a:blip r:embed="rId10"/>
                      <a:stretch>
                        <a:fillRect/>
                      </a:stretch>
                    </p:blipFill>
                    <p:spPr>
                      <a:xfrm>
                        <a:off x="6324600" y="3276600"/>
                        <a:ext cx="1930401" cy="496389"/>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506051247"/>
              </p:ext>
            </p:extLst>
          </p:nvPr>
        </p:nvGraphicFramePr>
        <p:xfrm>
          <a:off x="609600" y="4530436"/>
          <a:ext cx="7543800" cy="622883"/>
        </p:xfrm>
        <a:graphic>
          <a:graphicData uri="http://schemas.openxmlformats.org/presentationml/2006/ole">
            <mc:AlternateContent xmlns:mc="http://schemas.openxmlformats.org/markup-compatibility/2006">
              <mc:Choice xmlns:v="urn:schemas-microsoft-com:vml" Requires="v">
                <p:oleObj spid="_x0000_s31762" name="Equation" r:id="rId11" imgW="2768400" imgH="228600" progId="Equation.DSMT4">
                  <p:embed/>
                </p:oleObj>
              </mc:Choice>
              <mc:Fallback>
                <p:oleObj name="Equation" r:id="rId11" imgW="2768400" imgH="228600" progId="Equation.DSMT4">
                  <p:embed/>
                  <p:pic>
                    <p:nvPicPr>
                      <p:cNvPr id="0" name=""/>
                      <p:cNvPicPr/>
                      <p:nvPr/>
                    </p:nvPicPr>
                    <p:blipFill>
                      <a:blip r:embed="rId12"/>
                      <a:stretch>
                        <a:fillRect/>
                      </a:stretch>
                    </p:blipFill>
                    <p:spPr>
                      <a:xfrm>
                        <a:off x="609600" y="4530436"/>
                        <a:ext cx="7543800" cy="622883"/>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442911846"/>
              </p:ext>
            </p:extLst>
          </p:nvPr>
        </p:nvGraphicFramePr>
        <p:xfrm>
          <a:off x="2000395" y="5562600"/>
          <a:ext cx="6101053" cy="1136073"/>
        </p:xfrm>
        <a:graphic>
          <a:graphicData uri="http://schemas.openxmlformats.org/presentationml/2006/ole">
            <mc:AlternateContent xmlns:mc="http://schemas.openxmlformats.org/markup-compatibility/2006">
              <mc:Choice xmlns:v="urn:schemas-microsoft-com:vml" Requires="v">
                <p:oleObj spid="_x0000_s31763" name="Equation" r:id="rId13" imgW="2590560" imgH="482400" progId="Equation.DSMT4">
                  <p:embed/>
                </p:oleObj>
              </mc:Choice>
              <mc:Fallback>
                <p:oleObj name="Equation" r:id="rId13" imgW="2590560" imgH="482400" progId="Equation.DSMT4">
                  <p:embed/>
                  <p:pic>
                    <p:nvPicPr>
                      <p:cNvPr id="0" name=""/>
                      <p:cNvPicPr/>
                      <p:nvPr/>
                    </p:nvPicPr>
                    <p:blipFill>
                      <a:blip r:embed="rId14"/>
                      <a:stretch>
                        <a:fillRect/>
                      </a:stretch>
                    </p:blipFill>
                    <p:spPr>
                      <a:xfrm>
                        <a:off x="2000395" y="5562600"/>
                        <a:ext cx="6101053" cy="1136073"/>
                      </a:xfrm>
                      <a:prstGeom prst="rect">
                        <a:avLst/>
                      </a:prstGeom>
                    </p:spPr>
                  </p:pic>
                </p:oleObj>
              </mc:Fallback>
            </mc:AlternateContent>
          </a:graphicData>
        </a:graphic>
      </p:graphicFrame>
    </p:spTree>
    <p:extLst>
      <p:ext uri="{BB962C8B-B14F-4D97-AF65-F5344CB8AC3E}">
        <p14:creationId xmlns:p14="http://schemas.microsoft.com/office/powerpoint/2010/main" val="2528187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709"/>
            <a:ext cx="8229600" cy="1143000"/>
          </a:xfrm>
        </p:spPr>
        <p:txBody>
          <a:bodyPr/>
          <a:lstStyle/>
          <a:p>
            <a:r>
              <a:rPr lang="en-US" dirty="0" smtClean="0">
                <a:solidFill>
                  <a:schemeClr val="bg1"/>
                </a:solidFill>
              </a:rPr>
              <a:t>Force Method Example: Dynamics</a:t>
            </a:r>
            <a:endParaRPr lang="en-US" dirty="0">
              <a:solidFill>
                <a:schemeClr val="bg1"/>
              </a:solidFill>
            </a:endParaRPr>
          </a:p>
        </p:txBody>
      </p:sp>
      <p:sp>
        <p:nvSpPr>
          <p:cNvPr id="5" name="TextBox 4"/>
          <p:cNvSpPr txBox="1"/>
          <p:nvPr/>
        </p:nvSpPr>
        <p:spPr>
          <a:xfrm>
            <a:off x="4191000" y="914400"/>
            <a:ext cx="4648200" cy="1569660"/>
          </a:xfrm>
          <a:prstGeom prst="rect">
            <a:avLst/>
          </a:prstGeom>
          <a:noFill/>
        </p:spPr>
        <p:txBody>
          <a:bodyPr wrap="square" rtlCol="0">
            <a:spAutoFit/>
          </a:bodyPr>
          <a:lstStyle/>
          <a:p>
            <a:r>
              <a:rPr lang="en-US" sz="2400" i="1" dirty="0">
                <a:solidFill>
                  <a:schemeClr val="bg1"/>
                </a:solidFill>
              </a:rPr>
              <a:t>What is the acceleration of this system and how much time will it take for the boxes to move 0.75m?</a:t>
            </a:r>
          </a:p>
          <a:p>
            <a:r>
              <a:rPr lang="en-US" sz="2400" i="1" dirty="0">
                <a:solidFill>
                  <a:schemeClr val="bg1"/>
                </a:solidFill>
              </a:rPr>
              <a:t>The angle of the incline is 20</a:t>
            </a:r>
            <a:r>
              <a:rPr lang="en-US" sz="2400" i="1" baseline="30000" dirty="0">
                <a:solidFill>
                  <a:schemeClr val="bg1"/>
                </a:solidFill>
              </a:rPr>
              <a:t>o</a:t>
            </a:r>
            <a:r>
              <a:rPr lang="en-US" sz="2400" i="1" dirty="0">
                <a:solidFill>
                  <a:schemeClr val="bg1"/>
                </a:solidFill>
              </a:rPr>
              <a:t>.</a:t>
            </a:r>
            <a:endParaRPr lang="en-US" sz="2400" i="1" dirty="0">
              <a:solidFill>
                <a:schemeClr val="bg1"/>
              </a:solidFill>
            </a:endParaRPr>
          </a:p>
        </p:txBody>
      </p:sp>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228600" y="914400"/>
            <a:ext cx="3962400" cy="1752600"/>
          </a:xfrm>
          <a:prstGeom prst="rect">
            <a:avLst/>
          </a:prstGeom>
          <a:noFill/>
          <a:ln>
            <a:noFill/>
          </a:ln>
        </p:spPr>
      </p:pic>
      <p:sp>
        <p:nvSpPr>
          <p:cNvPr id="7" name="Rounded Rectangle 6"/>
          <p:cNvSpPr/>
          <p:nvPr/>
        </p:nvSpPr>
        <p:spPr>
          <a:xfrm>
            <a:off x="256309" y="2743200"/>
            <a:ext cx="8763000" cy="396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82040643"/>
              </p:ext>
            </p:extLst>
          </p:nvPr>
        </p:nvGraphicFramePr>
        <p:xfrm>
          <a:off x="609599" y="3048000"/>
          <a:ext cx="3176337" cy="685800"/>
        </p:xfrm>
        <a:graphic>
          <a:graphicData uri="http://schemas.openxmlformats.org/presentationml/2006/ole">
            <mc:AlternateContent xmlns:mc="http://schemas.openxmlformats.org/markup-compatibility/2006">
              <mc:Choice xmlns:v="urn:schemas-microsoft-com:vml" Requires="v">
                <p:oleObj spid="_x0000_s32777" name="Equation" r:id="rId5" imgW="1117440" imgH="241200" progId="Equation.DSMT4">
                  <p:embed/>
                </p:oleObj>
              </mc:Choice>
              <mc:Fallback>
                <p:oleObj name="Equation" r:id="rId5" imgW="1117440" imgH="241200" progId="Equation.DSMT4">
                  <p:embed/>
                  <p:pic>
                    <p:nvPicPr>
                      <p:cNvPr id="0" name=""/>
                      <p:cNvPicPr/>
                      <p:nvPr/>
                    </p:nvPicPr>
                    <p:blipFill>
                      <a:blip r:embed="rId6"/>
                      <a:stretch>
                        <a:fillRect/>
                      </a:stretch>
                    </p:blipFill>
                    <p:spPr>
                      <a:xfrm>
                        <a:off x="609599" y="3048000"/>
                        <a:ext cx="3176337" cy="6858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1734771"/>
              </p:ext>
            </p:extLst>
          </p:nvPr>
        </p:nvGraphicFramePr>
        <p:xfrm>
          <a:off x="533400" y="3893848"/>
          <a:ext cx="5345113" cy="865188"/>
        </p:xfrm>
        <a:graphic>
          <a:graphicData uri="http://schemas.openxmlformats.org/presentationml/2006/ole">
            <mc:AlternateContent xmlns:mc="http://schemas.openxmlformats.org/markup-compatibility/2006">
              <mc:Choice xmlns:v="urn:schemas-microsoft-com:vml" Requires="v">
                <p:oleObj spid="_x0000_s32778" name="Equation" r:id="rId7" imgW="1879560" imgH="304560" progId="Equation.DSMT4">
                  <p:embed/>
                </p:oleObj>
              </mc:Choice>
              <mc:Fallback>
                <p:oleObj name="Equation" r:id="rId7" imgW="1879560" imgH="304560" progId="Equation.DSMT4">
                  <p:embed/>
                  <p:pic>
                    <p:nvPicPr>
                      <p:cNvPr id="0" name="Object 2"/>
                      <p:cNvPicPr>
                        <a:picLocks noChangeAspect="1" noChangeArrowheads="1"/>
                      </p:cNvPicPr>
                      <p:nvPr/>
                    </p:nvPicPr>
                    <p:blipFill>
                      <a:blip r:embed="rId8"/>
                      <a:srcRect/>
                      <a:stretch>
                        <a:fillRect/>
                      </a:stretch>
                    </p:blipFill>
                    <p:spPr bwMode="auto">
                      <a:xfrm>
                        <a:off x="533400" y="3893848"/>
                        <a:ext cx="5345113"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081028316"/>
              </p:ext>
            </p:extLst>
          </p:nvPr>
        </p:nvGraphicFramePr>
        <p:xfrm>
          <a:off x="914400" y="4953000"/>
          <a:ext cx="1804877" cy="671945"/>
        </p:xfrm>
        <a:graphic>
          <a:graphicData uri="http://schemas.openxmlformats.org/presentationml/2006/ole">
            <mc:AlternateContent xmlns:mc="http://schemas.openxmlformats.org/markup-compatibility/2006">
              <mc:Choice xmlns:v="urn:schemas-microsoft-com:vml" Requires="v">
                <p:oleObj spid="_x0000_s32779" name="Equation" r:id="rId9" imgW="571320" imgH="177480" progId="Equation.DSMT4">
                  <p:embed/>
                </p:oleObj>
              </mc:Choice>
              <mc:Fallback>
                <p:oleObj name="Equation" r:id="rId9" imgW="571320" imgH="177480" progId="Equation.DSMT4">
                  <p:embed/>
                  <p:pic>
                    <p:nvPicPr>
                      <p:cNvPr id="0" name=""/>
                      <p:cNvPicPr/>
                      <p:nvPr/>
                    </p:nvPicPr>
                    <p:blipFill>
                      <a:blip r:embed="rId10"/>
                      <a:stretch>
                        <a:fillRect/>
                      </a:stretch>
                    </p:blipFill>
                    <p:spPr>
                      <a:xfrm>
                        <a:off x="914400" y="4953000"/>
                        <a:ext cx="1804877" cy="671945"/>
                      </a:xfrm>
                      <a:prstGeom prst="rect">
                        <a:avLst/>
                      </a:prstGeom>
                    </p:spPr>
                  </p:pic>
                </p:oleObj>
              </mc:Fallback>
            </mc:AlternateContent>
          </a:graphicData>
        </a:graphic>
      </p:graphicFrame>
    </p:spTree>
    <p:extLst>
      <p:ext uri="{BB962C8B-B14F-4D97-AF65-F5344CB8AC3E}">
        <p14:creationId xmlns:p14="http://schemas.microsoft.com/office/powerpoint/2010/main" val="8105632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r>
              <a:rPr lang="en-US" dirty="0" smtClean="0">
                <a:solidFill>
                  <a:schemeClr val="accent1">
                    <a:lumMod val="40000"/>
                    <a:lumOff val="60000"/>
                  </a:schemeClr>
                </a:solidFill>
              </a:rPr>
              <a:t>Define a system.</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427715425"/>
              </p:ext>
            </p:extLst>
          </p:nvPr>
        </p:nvGraphicFramePr>
        <p:xfrm>
          <a:off x="457200" y="2362200"/>
          <a:ext cx="2238375" cy="1600200"/>
        </p:xfrm>
        <a:graphic>
          <a:graphicData uri="http://schemas.openxmlformats.org/presentationml/2006/ole">
            <mc:AlternateContent xmlns:mc="http://schemas.openxmlformats.org/markup-compatibility/2006">
              <mc:Choice xmlns:v="urn:schemas-microsoft-com:vml" Requires="v">
                <p:oleObj spid="_x0000_s26632" name="Bitmap Image" r:id="rId4" imgW="2240474" imgH="1600339" progId="Paint.Picture">
                  <p:embed/>
                </p:oleObj>
              </mc:Choice>
              <mc:Fallback>
                <p:oleObj name="Bitmap Image" r:id="rId4" imgW="2240474" imgH="1600339"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362200"/>
                        <a:ext cx="2238375"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4253117452"/>
              </p:ext>
            </p:extLst>
          </p:nvPr>
        </p:nvGraphicFramePr>
        <p:xfrm>
          <a:off x="3124200" y="2362200"/>
          <a:ext cx="2657475" cy="1504950"/>
        </p:xfrm>
        <a:graphic>
          <a:graphicData uri="http://schemas.openxmlformats.org/presentationml/2006/ole">
            <mc:AlternateContent xmlns:mc="http://schemas.openxmlformats.org/markup-compatibility/2006">
              <mc:Choice xmlns:v="urn:schemas-microsoft-com:vml" Requires="v">
                <p:oleObj spid="_x0000_s26633" name="Bitmap Image" r:id="rId6" imgW="2659048" imgH="1508891" progId="Paint.Picture">
                  <p:embed/>
                </p:oleObj>
              </mc:Choice>
              <mc:Fallback>
                <p:oleObj name="Bitmap Image" r:id="rId6" imgW="2659048" imgH="1508891" progId="Paint.Picture">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200" y="2362200"/>
                        <a:ext cx="2657475" cy="150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2798487757"/>
              </p:ext>
            </p:extLst>
          </p:nvPr>
        </p:nvGraphicFramePr>
        <p:xfrm>
          <a:off x="6248400" y="2286000"/>
          <a:ext cx="2228850" cy="1704975"/>
        </p:xfrm>
        <a:graphic>
          <a:graphicData uri="http://schemas.openxmlformats.org/presentationml/2006/ole">
            <mc:AlternateContent xmlns:mc="http://schemas.openxmlformats.org/markup-compatibility/2006">
              <mc:Choice xmlns:v="urn:schemas-microsoft-com:vml" Requires="v">
                <p:oleObj spid="_x0000_s26634" name="Bitmap Image" r:id="rId8" imgW="2232854" imgH="1706667" progId="Paint.Picture">
                  <p:embed/>
                </p:oleObj>
              </mc:Choice>
              <mc:Fallback>
                <p:oleObj name="Bitmap Image" r:id="rId8" imgW="2232854" imgH="1706667" progId="Paint.Picture">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48400" y="2286000"/>
                        <a:ext cx="2228850" cy="1704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6257204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r>
              <a:rPr lang="en-US" dirty="0" smtClean="0">
                <a:solidFill>
                  <a:schemeClr val="accent1">
                    <a:lumMod val="40000"/>
                    <a:lumOff val="60000"/>
                  </a:schemeClr>
                </a:solidFill>
              </a:rPr>
              <a:t>Define a system.</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320613210"/>
              </p:ext>
            </p:extLst>
          </p:nvPr>
        </p:nvGraphicFramePr>
        <p:xfrm>
          <a:off x="457200" y="2362200"/>
          <a:ext cx="2238375" cy="1600200"/>
        </p:xfrm>
        <a:graphic>
          <a:graphicData uri="http://schemas.openxmlformats.org/presentationml/2006/ole">
            <mc:AlternateContent xmlns:mc="http://schemas.openxmlformats.org/markup-compatibility/2006">
              <mc:Choice xmlns:v="urn:schemas-microsoft-com:vml" Requires="v">
                <p:oleObj spid="_x0000_s27662" name="Bitmap Image" r:id="rId4" imgW="2240474" imgH="1600339" progId="Paint.Picture">
                  <p:embed/>
                </p:oleObj>
              </mc:Choice>
              <mc:Fallback>
                <p:oleObj name="Bitmap Image" r:id="rId4" imgW="2240474" imgH="1600339"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362200"/>
                        <a:ext cx="2238375"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600674525"/>
              </p:ext>
            </p:extLst>
          </p:nvPr>
        </p:nvGraphicFramePr>
        <p:xfrm>
          <a:off x="3124200" y="2362200"/>
          <a:ext cx="2657475" cy="1504950"/>
        </p:xfrm>
        <a:graphic>
          <a:graphicData uri="http://schemas.openxmlformats.org/presentationml/2006/ole">
            <mc:AlternateContent xmlns:mc="http://schemas.openxmlformats.org/markup-compatibility/2006">
              <mc:Choice xmlns:v="urn:schemas-microsoft-com:vml" Requires="v">
                <p:oleObj spid="_x0000_s27663" name="Bitmap Image" r:id="rId6" imgW="2659048" imgH="1508891" progId="Paint.Picture">
                  <p:embed/>
                </p:oleObj>
              </mc:Choice>
              <mc:Fallback>
                <p:oleObj name="Bitmap Image" r:id="rId6" imgW="2659048" imgH="1508891" progId="Paint.Picture">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200" y="2362200"/>
                        <a:ext cx="2657475" cy="150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330942887"/>
              </p:ext>
            </p:extLst>
          </p:nvPr>
        </p:nvGraphicFramePr>
        <p:xfrm>
          <a:off x="6248400" y="2286000"/>
          <a:ext cx="2228850" cy="1704975"/>
        </p:xfrm>
        <a:graphic>
          <a:graphicData uri="http://schemas.openxmlformats.org/presentationml/2006/ole">
            <mc:AlternateContent xmlns:mc="http://schemas.openxmlformats.org/markup-compatibility/2006">
              <mc:Choice xmlns:v="urn:schemas-microsoft-com:vml" Requires="v">
                <p:oleObj spid="_x0000_s27664" name="Bitmap Image" r:id="rId8" imgW="2232854" imgH="1706667" progId="Paint.Picture">
                  <p:embed/>
                </p:oleObj>
              </mc:Choice>
              <mc:Fallback>
                <p:oleObj name="Bitmap Image" r:id="rId8" imgW="2232854" imgH="1706667" progId="Paint.Picture">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48400" y="2286000"/>
                        <a:ext cx="2228850" cy="1704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3541396574"/>
              </p:ext>
            </p:extLst>
          </p:nvPr>
        </p:nvGraphicFramePr>
        <p:xfrm>
          <a:off x="914400" y="4191000"/>
          <a:ext cx="2190750" cy="1419225"/>
        </p:xfrm>
        <a:graphic>
          <a:graphicData uri="http://schemas.openxmlformats.org/presentationml/2006/ole">
            <mc:AlternateContent xmlns:mc="http://schemas.openxmlformats.org/markup-compatibility/2006">
              <mc:Choice xmlns:v="urn:schemas-microsoft-com:vml" Requires="v">
                <p:oleObj spid="_x0000_s27665" name="Bitmap Image" r:id="rId10" imgW="2194750" imgH="1417443" progId="Paint.Picture">
                  <p:embed/>
                </p:oleObj>
              </mc:Choice>
              <mc:Fallback>
                <p:oleObj name="Bitmap Image" r:id="rId10" imgW="2194750" imgH="1417443" progId="Paint.Picture">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14400" y="4191000"/>
                        <a:ext cx="2190750" cy="1419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3302884227"/>
              </p:ext>
            </p:extLst>
          </p:nvPr>
        </p:nvGraphicFramePr>
        <p:xfrm>
          <a:off x="3567112" y="4191000"/>
          <a:ext cx="2009775" cy="1504950"/>
        </p:xfrm>
        <a:graphic>
          <a:graphicData uri="http://schemas.openxmlformats.org/presentationml/2006/ole">
            <mc:AlternateContent xmlns:mc="http://schemas.openxmlformats.org/markup-compatibility/2006">
              <mc:Choice xmlns:v="urn:schemas-microsoft-com:vml" Requires="v">
                <p:oleObj spid="_x0000_s27666" name="Bitmap Image" r:id="rId12" imgW="2011854" imgH="1508891" progId="Paint.Picture">
                  <p:embed/>
                </p:oleObj>
              </mc:Choice>
              <mc:Fallback>
                <p:oleObj name="Bitmap Image" r:id="rId12" imgW="2011854" imgH="1508891" progId="Paint.Picture">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67112" y="4191000"/>
                        <a:ext cx="2009775" cy="150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1805984739"/>
              </p:ext>
            </p:extLst>
          </p:nvPr>
        </p:nvGraphicFramePr>
        <p:xfrm>
          <a:off x="6172200" y="4191000"/>
          <a:ext cx="2171700" cy="1343025"/>
        </p:xfrm>
        <a:graphic>
          <a:graphicData uri="http://schemas.openxmlformats.org/presentationml/2006/ole">
            <mc:AlternateContent xmlns:mc="http://schemas.openxmlformats.org/markup-compatibility/2006">
              <mc:Choice xmlns:v="urn:schemas-microsoft-com:vml" Requires="v">
                <p:oleObj spid="_x0000_s27667" name="Bitmap Image" r:id="rId14" imgW="2171888" imgH="1340952" progId="Paint.Picture">
                  <p:embed/>
                </p:oleObj>
              </mc:Choice>
              <mc:Fallback>
                <p:oleObj name="Bitmap Image" r:id="rId14" imgW="2171888" imgH="1340952" progId="Paint.Picture">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172200" y="4191000"/>
                        <a:ext cx="2171700" cy="1343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89497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71600"/>
            <a:ext cx="8534400" cy="4800600"/>
          </a:xfrm>
        </p:spPr>
        <p:txBody>
          <a:bodyPr>
            <a:normAutofit/>
          </a:bodyPr>
          <a:lstStyle/>
          <a:p>
            <a:pPr algn="l"/>
            <a:r>
              <a:rPr lang="en-US" sz="3200" dirty="0" smtClean="0">
                <a:solidFill>
                  <a:schemeClr val="accent1">
                    <a:lumMod val="40000"/>
                    <a:lumOff val="60000"/>
                  </a:schemeClr>
                </a:solidFill>
              </a:rPr>
              <a:t>1.	Draw a free body diagram</a:t>
            </a:r>
            <a:br>
              <a:rPr lang="en-US" sz="3200" dirty="0" smtClean="0">
                <a:solidFill>
                  <a:schemeClr val="accent1">
                    <a:lumMod val="40000"/>
                    <a:lumOff val="60000"/>
                  </a:schemeClr>
                </a:solidFill>
              </a:rPr>
            </a:br>
            <a:r>
              <a:rPr lang="en-US" sz="3200" dirty="0" smtClean="0">
                <a:solidFill>
                  <a:schemeClr val="accent1">
                    <a:lumMod val="40000"/>
                    <a:lumOff val="60000"/>
                  </a:schemeClr>
                </a:solidFill>
              </a:rPr>
              <a:t/>
            </a:r>
            <a:br>
              <a:rPr lang="en-US" sz="3200" dirty="0" smtClean="0">
                <a:solidFill>
                  <a:schemeClr val="accent1">
                    <a:lumMod val="40000"/>
                    <a:lumOff val="60000"/>
                  </a:schemeClr>
                </a:solidFill>
              </a:rPr>
            </a:br>
            <a:r>
              <a:rPr lang="en-US" sz="3200" dirty="0" smtClean="0">
                <a:solidFill>
                  <a:schemeClr val="accent1">
                    <a:lumMod val="40000"/>
                    <a:lumOff val="60000"/>
                  </a:schemeClr>
                </a:solidFill>
              </a:rPr>
              <a:t>2.	Break all forces into components</a:t>
            </a:r>
            <a:br>
              <a:rPr lang="en-US" sz="3200" dirty="0" smtClean="0">
                <a:solidFill>
                  <a:schemeClr val="accent1">
                    <a:lumMod val="40000"/>
                    <a:lumOff val="60000"/>
                  </a:schemeClr>
                </a:solidFill>
              </a:rPr>
            </a:br>
            <a:r>
              <a:rPr lang="en-US" sz="3200" dirty="0" smtClean="0">
                <a:solidFill>
                  <a:schemeClr val="accent1">
                    <a:lumMod val="40000"/>
                    <a:lumOff val="60000"/>
                  </a:schemeClr>
                </a:solidFill>
              </a:rPr>
              <a:t/>
            </a:r>
            <a:br>
              <a:rPr lang="en-US" sz="3200" dirty="0" smtClean="0">
                <a:solidFill>
                  <a:schemeClr val="accent1">
                    <a:lumMod val="40000"/>
                    <a:lumOff val="60000"/>
                  </a:schemeClr>
                </a:solidFill>
              </a:rPr>
            </a:br>
            <a:r>
              <a:rPr lang="en-US" sz="3200" dirty="0" smtClean="0">
                <a:solidFill>
                  <a:schemeClr val="accent1">
                    <a:lumMod val="40000"/>
                    <a:lumOff val="60000"/>
                  </a:schemeClr>
                </a:solidFill>
              </a:rPr>
              <a:t>3.	Decide if each object is in equilibrium or not</a:t>
            </a:r>
            <a:br>
              <a:rPr lang="en-US" sz="3200" dirty="0" smtClean="0">
                <a:solidFill>
                  <a:schemeClr val="accent1">
                    <a:lumMod val="40000"/>
                    <a:lumOff val="60000"/>
                  </a:schemeClr>
                </a:solidFill>
              </a:rPr>
            </a:br>
            <a:r>
              <a:rPr lang="en-US" sz="3200" dirty="0" smtClean="0">
                <a:solidFill>
                  <a:schemeClr val="accent1">
                    <a:lumMod val="40000"/>
                    <a:lumOff val="60000"/>
                  </a:schemeClr>
                </a:solidFill>
              </a:rPr>
              <a:t/>
            </a:r>
            <a:br>
              <a:rPr lang="en-US" sz="3200" dirty="0" smtClean="0">
                <a:solidFill>
                  <a:schemeClr val="accent1">
                    <a:lumMod val="40000"/>
                    <a:lumOff val="60000"/>
                  </a:schemeClr>
                </a:solidFill>
              </a:rPr>
            </a:br>
            <a:r>
              <a:rPr lang="en-US" sz="3200" dirty="0" smtClean="0">
                <a:solidFill>
                  <a:schemeClr val="accent1">
                    <a:lumMod val="40000"/>
                    <a:lumOff val="60000"/>
                  </a:schemeClr>
                </a:solidFill>
              </a:rPr>
              <a:t>4.	Solve for unknowns</a:t>
            </a:r>
            <a:br>
              <a:rPr lang="en-US" sz="3200" dirty="0" smtClean="0">
                <a:solidFill>
                  <a:schemeClr val="accent1">
                    <a:lumMod val="40000"/>
                    <a:lumOff val="60000"/>
                  </a:schemeClr>
                </a:solidFill>
              </a:rPr>
            </a:br>
            <a:endParaRPr lang="en-US" sz="3200" dirty="0">
              <a:solidFill>
                <a:schemeClr val="accent1">
                  <a:lumMod val="40000"/>
                  <a:lumOff val="60000"/>
                </a:schemeClr>
              </a:solidFill>
            </a:endParaRPr>
          </a:p>
        </p:txBody>
      </p:sp>
      <p:sp>
        <p:nvSpPr>
          <p:cNvPr id="3" name="Rectangle 2"/>
          <p:cNvSpPr/>
          <p:nvPr/>
        </p:nvSpPr>
        <p:spPr>
          <a:xfrm>
            <a:off x="301408" y="381000"/>
            <a:ext cx="8156792" cy="923330"/>
          </a:xfrm>
          <a:prstGeom prst="rect">
            <a:avLst/>
          </a:prstGeom>
        </p:spPr>
        <p:txBody>
          <a:bodyPr wrap="square">
            <a:spAutoFit/>
          </a:bodyPr>
          <a:lstStyle/>
          <a:p>
            <a:r>
              <a:rPr lang="en-US" sz="5400" dirty="0">
                <a:solidFill>
                  <a:schemeClr val="accent1">
                    <a:lumMod val="40000"/>
                    <a:lumOff val="60000"/>
                  </a:schemeClr>
                </a:solidFill>
              </a:rPr>
              <a:t>4 Steps of the Force Method</a:t>
            </a:r>
            <a:endParaRPr lang="en-US" sz="5400" dirty="0"/>
          </a:p>
        </p:txBody>
      </p:sp>
    </p:spTree>
    <p:extLst>
      <p:ext uri="{BB962C8B-B14F-4D97-AF65-F5344CB8AC3E}">
        <p14:creationId xmlns:p14="http://schemas.microsoft.com/office/powerpoint/2010/main" val="24828783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709"/>
            <a:ext cx="8229600" cy="1143000"/>
          </a:xfrm>
        </p:spPr>
        <p:txBody>
          <a:bodyPr/>
          <a:lstStyle/>
          <a:p>
            <a:r>
              <a:rPr lang="en-US" dirty="0" smtClean="0">
                <a:solidFill>
                  <a:schemeClr val="bg1"/>
                </a:solidFill>
              </a:rPr>
              <a:t>Force </a:t>
            </a:r>
            <a:r>
              <a:rPr lang="en-US" dirty="0">
                <a:solidFill>
                  <a:schemeClr val="bg1"/>
                </a:solidFill>
              </a:rPr>
              <a:t>Method Example: </a:t>
            </a:r>
            <a:r>
              <a:rPr lang="en-US" dirty="0" smtClean="0">
                <a:solidFill>
                  <a:schemeClr val="bg1"/>
                </a:solidFill>
              </a:rPr>
              <a:t>Statics</a:t>
            </a:r>
            <a:endParaRPr lang="en-US" dirty="0">
              <a:solidFill>
                <a:schemeClr val="bg1"/>
              </a:solidFill>
            </a:endParaRPr>
          </a:p>
        </p:txBody>
      </p:sp>
      <p:pic>
        <p:nvPicPr>
          <p:cNvPr id="4" name="Content Placeholder 3"/>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62200" y="990600"/>
            <a:ext cx="4343400" cy="2514600"/>
          </a:xfrm>
          <a:prstGeom prst="rect">
            <a:avLst/>
          </a:prstGeom>
          <a:noFill/>
          <a:ln>
            <a:noFill/>
          </a:ln>
        </p:spPr>
      </p:pic>
      <p:sp>
        <p:nvSpPr>
          <p:cNvPr id="5" name="TextBox 4"/>
          <p:cNvSpPr txBox="1"/>
          <p:nvPr/>
        </p:nvSpPr>
        <p:spPr>
          <a:xfrm>
            <a:off x="367145" y="3547868"/>
            <a:ext cx="8534400" cy="3570208"/>
          </a:xfrm>
          <a:prstGeom prst="rect">
            <a:avLst/>
          </a:prstGeom>
          <a:noFill/>
        </p:spPr>
        <p:txBody>
          <a:bodyPr wrap="square" rtlCol="0">
            <a:spAutoFit/>
          </a:bodyPr>
          <a:lstStyle/>
          <a:p>
            <a:r>
              <a:rPr lang="en-US" sz="2400" dirty="0">
                <a:solidFill>
                  <a:schemeClr val="bg1"/>
                </a:solidFill>
              </a:rPr>
              <a:t>Three boxes are connected to each other by light strings on a table top as shown using pulleys to redirect the force directions.  The masses are given as: </a:t>
            </a:r>
            <a:r>
              <a:rPr lang="en-US" sz="2400" dirty="0" smtClean="0">
                <a:solidFill>
                  <a:schemeClr val="bg1"/>
                </a:solidFill>
              </a:rPr>
              <a:t> m</a:t>
            </a:r>
            <a:r>
              <a:rPr lang="en-US" sz="2400" baseline="-25000" dirty="0" smtClean="0">
                <a:solidFill>
                  <a:schemeClr val="bg1"/>
                </a:solidFill>
              </a:rPr>
              <a:t>1</a:t>
            </a:r>
            <a:r>
              <a:rPr lang="en-US" sz="2400" dirty="0" smtClean="0">
                <a:solidFill>
                  <a:schemeClr val="bg1"/>
                </a:solidFill>
              </a:rPr>
              <a:t> </a:t>
            </a:r>
            <a:r>
              <a:rPr lang="en-US" sz="2400" dirty="0">
                <a:solidFill>
                  <a:schemeClr val="bg1"/>
                </a:solidFill>
              </a:rPr>
              <a:t>= 5.0 kg, </a:t>
            </a:r>
            <a:r>
              <a:rPr lang="en-US" sz="2400" dirty="0" smtClean="0">
                <a:solidFill>
                  <a:schemeClr val="bg1"/>
                </a:solidFill>
              </a:rPr>
              <a:t>m</a:t>
            </a:r>
            <a:r>
              <a:rPr lang="en-US" sz="2400" baseline="-25000" dirty="0" smtClean="0">
                <a:solidFill>
                  <a:schemeClr val="bg1"/>
                </a:solidFill>
              </a:rPr>
              <a:t>2</a:t>
            </a:r>
            <a:r>
              <a:rPr lang="en-US" sz="2400" dirty="0" smtClean="0">
                <a:solidFill>
                  <a:schemeClr val="bg1"/>
                </a:solidFill>
              </a:rPr>
              <a:t> </a:t>
            </a:r>
            <a:r>
              <a:rPr lang="en-US" sz="2400" dirty="0">
                <a:solidFill>
                  <a:schemeClr val="bg1"/>
                </a:solidFill>
              </a:rPr>
              <a:t>= 20.0 kg, and </a:t>
            </a:r>
            <a:r>
              <a:rPr lang="en-US" sz="2400" dirty="0" smtClean="0">
                <a:solidFill>
                  <a:schemeClr val="bg1"/>
                </a:solidFill>
              </a:rPr>
              <a:t>m</a:t>
            </a:r>
            <a:r>
              <a:rPr lang="en-US" sz="2400" baseline="-25000" dirty="0" smtClean="0">
                <a:solidFill>
                  <a:schemeClr val="bg1"/>
                </a:solidFill>
              </a:rPr>
              <a:t>3</a:t>
            </a:r>
            <a:r>
              <a:rPr lang="en-US" sz="2400" dirty="0" smtClean="0">
                <a:solidFill>
                  <a:schemeClr val="bg1"/>
                </a:solidFill>
              </a:rPr>
              <a:t> </a:t>
            </a:r>
            <a:r>
              <a:rPr lang="en-US" sz="2400" dirty="0">
                <a:solidFill>
                  <a:schemeClr val="bg1"/>
                </a:solidFill>
              </a:rPr>
              <a:t>= 10.0kg.  </a:t>
            </a:r>
            <a:endParaRPr lang="en-US" sz="2400" dirty="0" smtClean="0">
              <a:solidFill>
                <a:schemeClr val="bg1"/>
              </a:solidFill>
            </a:endParaRPr>
          </a:p>
          <a:p>
            <a:r>
              <a:rPr lang="en-US" sz="2400" dirty="0" smtClean="0">
                <a:solidFill>
                  <a:schemeClr val="bg1"/>
                </a:solidFill>
              </a:rPr>
              <a:t>The </a:t>
            </a:r>
            <a:r>
              <a:rPr lang="en-US" sz="2400" dirty="0">
                <a:solidFill>
                  <a:schemeClr val="bg1"/>
                </a:solidFill>
              </a:rPr>
              <a:t>coefficient of static friction is 0.38</a:t>
            </a:r>
            <a:r>
              <a:rPr lang="en-US" sz="2400" dirty="0" smtClean="0">
                <a:solidFill>
                  <a:schemeClr val="bg1"/>
                </a:solidFill>
              </a:rPr>
              <a:t>.</a:t>
            </a:r>
          </a:p>
          <a:p>
            <a:r>
              <a:rPr lang="en-US" sz="2800" i="1" dirty="0" smtClean="0">
                <a:solidFill>
                  <a:schemeClr val="bg1"/>
                </a:solidFill>
              </a:rPr>
              <a:t>How much friction force is required to keep the system in equilibrium?  </a:t>
            </a:r>
          </a:p>
          <a:p>
            <a:r>
              <a:rPr lang="en-US" sz="2800" i="1" dirty="0" smtClean="0">
                <a:solidFill>
                  <a:schemeClr val="bg1"/>
                </a:solidFill>
              </a:rPr>
              <a:t>And, how much mass can be added to mass 1 before the whole system tries to move to the left?</a:t>
            </a:r>
            <a:endParaRPr lang="en-US" sz="2800" i="1" dirty="0">
              <a:solidFill>
                <a:schemeClr val="bg1"/>
              </a:solidFill>
            </a:endParaRPr>
          </a:p>
          <a:p>
            <a:endParaRPr lang="en-US" dirty="0"/>
          </a:p>
        </p:txBody>
      </p:sp>
    </p:spTree>
    <p:extLst>
      <p:ext uri="{BB962C8B-B14F-4D97-AF65-F5344CB8AC3E}">
        <p14:creationId xmlns:p14="http://schemas.microsoft.com/office/powerpoint/2010/main" val="38367208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709"/>
            <a:ext cx="8229600" cy="1143000"/>
          </a:xfrm>
        </p:spPr>
        <p:txBody>
          <a:bodyPr/>
          <a:lstStyle/>
          <a:p>
            <a:r>
              <a:rPr lang="en-US" dirty="0" smtClean="0">
                <a:solidFill>
                  <a:schemeClr val="bg1"/>
                </a:solidFill>
              </a:rPr>
              <a:t>Force </a:t>
            </a:r>
            <a:r>
              <a:rPr lang="en-US" dirty="0">
                <a:solidFill>
                  <a:schemeClr val="bg1"/>
                </a:solidFill>
              </a:rPr>
              <a:t>Method Example: </a:t>
            </a:r>
            <a:r>
              <a:rPr lang="en-US" dirty="0" smtClean="0">
                <a:solidFill>
                  <a:schemeClr val="bg1"/>
                </a:solidFill>
              </a:rPr>
              <a:t>Statics </a:t>
            </a:r>
            <a:endParaRPr lang="en-US" dirty="0">
              <a:solidFill>
                <a:schemeClr val="bg1"/>
              </a:solidFill>
            </a:endParaRPr>
          </a:p>
        </p:txBody>
      </p:sp>
      <p:pic>
        <p:nvPicPr>
          <p:cNvPr id="4" name="Content Placeholder 3"/>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62200" y="990600"/>
            <a:ext cx="4343400" cy="2514600"/>
          </a:xfrm>
          <a:prstGeom prst="rect">
            <a:avLst/>
          </a:prstGeom>
          <a:noFill/>
          <a:ln>
            <a:noFill/>
          </a:ln>
        </p:spPr>
      </p:pic>
      <p:sp>
        <p:nvSpPr>
          <p:cNvPr id="5" name="TextBox 4"/>
          <p:cNvSpPr txBox="1"/>
          <p:nvPr/>
        </p:nvSpPr>
        <p:spPr>
          <a:xfrm>
            <a:off x="367145" y="3547868"/>
            <a:ext cx="8534400" cy="3570208"/>
          </a:xfrm>
          <a:prstGeom prst="rect">
            <a:avLst/>
          </a:prstGeom>
          <a:noFill/>
        </p:spPr>
        <p:txBody>
          <a:bodyPr wrap="square" rtlCol="0">
            <a:spAutoFit/>
          </a:bodyPr>
          <a:lstStyle/>
          <a:p>
            <a:r>
              <a:rPr lang="en-US" sz="2400" dirty="0">
                <a:solidFill>
                  <a:schemeClr val="bg1"/>
                </a:solidFill>
              </a:rPr>
              <a:t>Three boxes are connected to each other by light strings on a table top as shown using pulleys to redirect the force directions.  The masses are given as: </a:t>
            </a:r>
            <a:r>
              <a:rPr lang="en-US" sz="2400" dirty="0" smtClean="0">
                <a:solidFill>
                  <a:schemeClr val="bg1"/>
                </a:solidFill>
              </a:rPr>
              <a:t> m</a:t>
            </a:r>
            <a:r>
              <a:rPr lang="en-US" sz="2400" baseline="-25000" dirty="0" smtClean="0">
                <a:solidFill>
                  <a:schemeClr val="bg1"/>
                </a:solidFill>
              </a:rPr>
              <a:t>1</a:t>
            </a:r>
            <a:r>
              <a:rPr lang="en-US" sz="2400" dirty="0" smtClean="0">
                <a:solidFill>
                  <a:schemeClr val="bg1"/>
                </a:solidFill>
              </a:rPr>
              <a:t> </a:t>
            </a:r>
            <a:r>
              <a:rPr lang="en-US" sz="2400" dirty="0">
                <a:solidFill>
                  <a:schemeClr val="bg1"/>
                </a:solidFill>
              </a:rPr>
              <a:t>= 5.0 kg, </a:t>
            </a:r>
            <a:r>
              <a:rPr lang="en-US" sz="2400" dirty="0" smtClean="0">
                <a:solidFill>
                  <a:schemeClr val="bg1"/>
                </a:solidFill>
              </a:rPr>
              <a:t>m</a:t>
            </a:r>
            <a:r>
              <a:rPr lang="en-US" sz="2400" baseline="-25000" dirty="0" smtClean="0">
                <a:solidFill>
                  <a:schemeClr val="bg1"/>
                </a:solidFill>
              </a:rPr>
              <a:t>2</a:t>
            </a:r>
            <a:r>
              <a:rPr lang="en-US" sz="2400" dirty="0" smtClean="0">
                <a:solidFill>
                  <a:schemeClr val="bg1"/>
                </a:solidFill>
              </a:rPr>
              <a:t> </a:t>
            </a:r>
            <a:r>
              <a:rPr lang="en-US" sz="2400" dirty="0">
                <a:solidFill>
                  <a:schemeClr val="bg1"/>
                </a:solidFill>
              </a:rPr>
              <a:t>= 20.0 kg, and </a:t>
            </a:r>
            <a:r>
              <a:rPr lang="en-US" sz="2400" dirty="0" smtClean="0">
                <a:solidFill>
                  <a:schemeClr val="bg1"/>
                </a:solidFill>
              </a:rPr>
              <a:t>m</a:t>
            </a:r>
            <a:r>
              <a:rPr lang="en-US" sz="2400" baseline="-25000" dirty="0" smtClean="0">
                <a:solidFill>
                  <a:schemeClr val="bg1"/>
                </a:solidFill>
              </a:rPr>
              <a:t>3</a:t>
            </a:r>
            <a:r>
              <a:rPr lang="en-US" sz="2400" dirty="0" smtClean="0">
                <a:solidFill>
                  <a:schemeClr val="bg1"/>
                </a:solidFill>
              </a:rPr>
              <a:t> </a:t>
            </a:r>
            <a:r>
              <a:rPr lang="en-US" sz="2400" dirty="0">
                <a:solidFill>
                  <a:schemeClr val="bg1"/>
                </a:solidFill>
              </a:rPr>
              <a:t>= 10.0kg.  </a:t>
            </a:r>
            <a:endParaRPr lang="en-US" sz="2400" dirty="0" smtClean="0">
              <a:solidFill>
                <a:schemeClr val="bg1"/>
              </a:solidFill>
            </a:endParaRPr>
          </a:p>
          <a:p>
            <a:r>
              <a:rPr lang="en-US" sz="2400" dirty="0" smtClean="0">
                <a:solidFill>
                  <a:schemeClr val="bg1"/>
                </a:solidFill>
              </a:rPr>
              <a:t>The </a:t>
            </a:r>
            <a:r>
              <a:rPr lang="en-US" sz="2400" dirty="0">
                <a:solidFill>
                  <a:schemeClr val="bg1"/>
                </a:solidFill>
              </a:rPr>
              <a:t>coefficient of static friction is 0.38</a:t>
            </a:r>
            <a:r>
              <a:rPr lang="en-US" sz="2400" dirty="0" smtClean="0">
                <a:solidFill>
                  <a:schemeClr val="bg1"/>
                </a:solidFill>
              </a:rPr>
              <a:t>.</a:t>
            </a:r>
          </a:p>
          <a:p>
            <a:r>
              <a:rPr lang="en-US" sz="2800" b="1" i="1" dirty="0" smtClean="0">
                <a:solidFill>
                  <a:schemeClr val="bg1"/>
                </a:solidFill>
              </a:rPr>
              <a:t>How much friction force is required to keep the system in equilibrium?  </a:t>
            </a:r>
          </a:p>
          <a:p>
            <a:r>
              <a:rPr lang="en-US" sz="2800" i="1" dirty="0" smtClean="0">
                <a:solidFill>
                  <a:schemeClr val="bg1"/>
                </a:solidFill>
              </a:rPr>
              <a:t>And, how much mass can be added to mass 1 before the whole system tries to move to the left?</a:t>
            </a:r>
            <a:endParaRPr lang="en-US" sz="2800" i="1" dirty="0">
              <a:solidFill>
                <a:schemeClr val="bg1"/>
              </a:solidFill>
            </a:endParaRPr>
          </a:p>
          <a:p>
            <a:endParaRPr lang="en-US" dirty="0"/>
          </a:p>
        </p:txBody>
      </p:sp>
    </p:spTree>
    <p:extLst>
      <p:ext uri="{BB962C8B-B14F-4D97-AF65-F5344CB8AC3E}">
        <p14:creationId xmlns:p14="http://schemas.microsoft.com/office/powerpoint/2010/main" val="28983305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normAutofit fontScale="90000"/>
          </a:bodyPr>
          <a:lstStyle/>
          <a:p>
            <a:r>
              <a:rPr lang="en-US" dirty="0" smtClean="0">
                <a:solidFill>
                  <a:schemeClr val="accent1">
                    <a:lumMod val="40000"/>
                    <a:lumOff val="60000"/>
                  </a:schemeClr>
                </a:solidFill>
              </a:rPr>
              <a:t>Step One:</a:t>
            </a:r>
            <a:br>
              <a:rPr lang="en-US" dirty="0" smtClean="0">
                <a:solidFill>
                  <a:schemeClr val="accent1">
                    <a:lumMod val="40000"/>
                    <a:lumOff val="60000"/>
                  </a:schemeClr>
                </a:solidFill>
              </a:rPr>
            </a:br>
            <a:r>
              <a:rPr lang="en-US" dirty="0" smtClean="0">
                <a:solidFill>
                  <a:schemeClr val="accent1">
                    <a:lumMod val="40000"/>
                    <a:lumOff val="60000"/>
                  </a:schemeClr>
                </a:solidFill>
              </a:rPr>
              <a:t>Draw a free body diagram</a:t>
            </a:r>
            <a:endParaRPr lang="en-US" dirty="0">
              <a:solidFill>
                <a:schemeClr val="accent1">
                  <a:lumMod val="40000"/>
                  <a:lumOff val="60000"/>
                </a:schemeClr>
              </a:solidFill>
            </a:endParaRP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2362200" y="2860964"/>
            <a:ext cx="4953000" cy="2057400"/>
          </a:xfrm>
          <a:prstGeom prst="rect">
            <a:avLst/>
          </a:prstGeom>
          <a:noFill/>
          <a:ln>
            <a:noFill/>
          </a:ln>
        </p:spPr>
      </p:pic>
    </p:spTree>
    <p:extLst>
      <p:ext uri="{BB962C8B-B14F-4D97-AF65-F5344CB8AC3E}">
        <p14:creationId xmlns:p14="http://schemas.microsoft.com/office/powerpoint/2010/main" val="19783155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828800"/>
          </a:xfrm>
        </p:spPr>
        <p:txBody>
          <a:bodyPr>
            <a:normAutofit/>
          </a:bodyPr>
          <a:lstStyle/>
          <a:p>
            <a:r>
              <a:rPr lang="en-US" dirty="0" smtClean="0">
                <a:solidFill>
                  <a:schemeClr val="accent1">
                    <a:lumMod val="40000"/>
                    <a:lumOff val="60000"/>
                  </a:schemeClr>
                </a:solidFill>
              </a:rPr>
              <a:t>Step Two:</a:t>
            </a:r>
            <a:br>
              <a:rPr lang="en-US" dirty="0" smtClean="0">
                <a:solidFill>
                  <a:schemeClr val="accent1">
                    <a:lumMod val="40000"/>
                    <a:lumOff val="60000"/>
                  </a:schemeClr>
                </a:solidFill>
              </a:rPr>
            </a:br>
            <a:r>
              <a:rPr lang="en-US" dirty="0" smtClean="0">
                <a:solidFill>
                  <a:schemeClr val="accent1">
                    <a:lumMod val="40000"/>
                    <a:lumOff val="60000"/>
                  </a:schemeClr>
                </a:solidFill>
              </a:rPr>
              <a:t>Break each force into components</a:t>
            </a:r>
            <a:endParaRPr lang="en-US" dirty="0">
              <a:solidFill>
                <a:schemeClr val="accent1">
                  <a:lumMod val="40000"/>
                  <a:lumOff val="60000"/>
                </a:scheme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968863850"/>
              </p:ext>
            </p:extLst>
          </p:nvPr>
        </p:nvGraphicFramePr>
        <p:xfrm>
          <a:off x="609601" y="2667001"/>
          <a:ext cx="8077200" cy="3581398"/>
        </p:xfrm>
        <a:graphic>
          <a:graphicData uri="http://schemas.openxmlformats.org/drawingml/2006/table">
            <a:tbl>
              <a:tblPr firstRow="1" firstCol="1" bandRow="1">
                <a:tableStyleId>{5C22544A-7EE6-4342-B048-85BDC9FD1C3A}</a:tableStyleId>
              </a:tblPr>
              <a:tblGrid>
                <a:gridCol w="733830"/>
                <a:gridCol w="733830"/>
                <a:gridCol w="733830"/>
                <a:gridCol w="733830"/>
                <a:gridCol w="733830"/>
                <a:gridCol w="734675"/>
                <a:gridCol w="734675"/>
                <a:gridCol w="734675"/>
                <a:gridCol w="734675"/>
                <a:gridCol w="734675"/>
                <a:gridCol w="734675"/>
              </a:tblGrid>
              <a:tr h="460526">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dirty="0">
                          <a:effectLst/>
                        </a:rPr>
                        <a:t>Box 1</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Box 2</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Box 3</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tc>
              </a:tr>
              <a:tr h="460526">
                <a:tc>
                  <a:txBody>
                    <a:bodyPr/>
                    <a:lstStyle/>
                    <a:p>
                      <a:pPr marL="0" marR="0">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b="1" u="sng" dirty="0">
                          <a:effectLst/>
                        </a:rPr>
                        <a:t>x</a:t>
                      </a:r>
                      <a:endParaRPr lang="en-US" sz="2000" b="1" u="sng" dirty="0">
                        <a:solidFill>
                          <a:srgbClr val="000000"/>
                        </a:solidFill>
                        <a:effectLst/>
                        <a:latin typeface="Tahoma"/>
                        <a:ea typeface="Times New Roman"/>
                        <a:cs typeface="Times New Roman"/>
                      </a:endParaRPr>
                    </a:p>
                  </a:txBody>
                  <a:tcPr marL="68580" marR="68580" marT="0" marB="0" anchor="ctr"/>
                </a:tc>
                <a:tc>
                  <a:txBody>
                    <a:bodyPr/>
                    <a:lstStyle/>
                    <a:p>
                      <a:pPr marL="0" marR="0" algn="ctr">
                        <a:lnSpc>
                          <a:spcPct val="115000"/>
                        </a:lnSpc>
                        <a:spcBef>
                          <a:spcPts val="0"/>
                        </a:spcBef>
                        <a:spcAft>
                          <a:spcPts val="1000"/>
                        </a:spcAft>
                      </a:pPr>
                      <a:r>
                        <a:rPr lang="en-US" sz="2000" b="1" u="sng" dirty="0">
                          <a:effectLst/>
                        </a:rPr>
                        <a:t>y</a:t>
                      </a:r>
                      <a:endParaRPr lang="en-US" sz="2000" b="1" u="sng" dirty="0">
                        <a:solidFill>
                          <a:srgbClr val="000000"/>
                        </a:solidFill>
                        <a:effectLst/>
                        <a:latin typeface="Tahoma"/>
                        <a:ea typeface="Times New Roman"/>
                        <a:cs typeface="Times New Roman"/>
                      </a:endParaRPr>
                    </a:p>
                  </a:txBody>
                  <a:tcPr marL="68580" marR="68580" marT="0" marB="0" anchor="ct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 </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b="1" u="sng" dirty="0">
                          <a:effectLst/>
                        </a:rPr>
                        <a:t>x</a:t>
                      </a:r>
                      <a:endParaRPr lang="en-US" sz="2000" b="1" u="sng" dirty="0">
                        <a:solidFill>
                          <a:srgbClr val="000000"/>
                        </a:solidFill>
                        <a:effectLst/>
                        <a:latin typeface="Tahoma"/>
                        <a:ea typeface="Times New Roman"/>
                        <a:cs typeface="Times New Roman"/>
                      </a:endParaRPr>
                    </a:p>
                  </a:txBody>
                  <a:tcPr marL="68580" marR="68580" marT="0" marB="0" anchor="b"/>
                </a:tc>
                <a:tc>
                  <a:txBody>
                    <a:bodyPr/>
                    <a:lstStyle/>
                    <a:p>
                      <a:pPr marL="0" marR="0" algn="ctr">
                        <a:lnSpc>
                          <a:spcPct val="115000"/>
                        </a:lnSpc>
                        <a:spcBef>
                          <a:spcPts val="0"/>
                        </a:spcBef>
                        <a:spcAft>
                          <a:spcPts val="1000"/>
                        </a:spcAft>
                      </a:pPr>
                      <a:r>
                        <a:rPr lang="en-US" sz="2000" b="1" u="sng" dirty="0">
                          <a:effectLst/>
                        </a:rPr>
                        <a:t>y</a:t>
                      </a:r>
                      <a:endParaRPr lang="en-US" sz="2000" b="1" u="sng" dirty="0">
                        <a:solidFill>
                          <a:srgbClr val="000000"/>
                        </a:solidFill>
                        <a:effectLst/>
                        <a:latin typeface="Tahoma"/>
                        <a:ea typeface="Times New Roman"/>
                        <a:cs typeface="Times New Roman"/>
                      </a:endParaRPr>
                    </a:p>
                  </a:txBody>
                  <a:tcPr marL="68580" marR="68580" marT="0" marB="0" anchor="b"/>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 </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b="1" u="sng" dirty="0">
                          <a:effectLst/>
                        </a:rPr>
                        <a:t>x</a:t>
                      </a:r>
                      <a:endParaRPr lang="en-US" sz="2000" b="1" u="sng"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b="1" u="sng" dirty="0">
                          <a:effectLst/>
                        </a:rPr>
                        <a:t>y</a:t>
                      </a:r>
                      <a:endParaRPr lang="en-US" sz="2000" b="1" u="sng" dirty="0">
                        <a:solidFill>
                          <a:srgbClr val="000000"/>
                        </a:solidFill>
                        <a:effectLst/>
                        <a:latin typeface="Tahoma"/>
                        <a:ea typeface="Times New Roman"/>
                        <a:cs typeface="Times New Roman"/>
                      </a:endParaRPr>
                    </a:p>
                  </a:txBody>
                  <a:tcPr marL="68580" marR="68580" marT="0" marB="0"/>
                </a:tc>
              </a:tr>
              <a:tr h="460526">
                <a:tc>
                  <a:txBody>
                    <a:bodyPr/>
                    <a:lstStyle/>
                    <a:p>
                      <a:pPr marL="0" marR="0">
                        <a:lnSpc>
                          <a:spcPct val="115000"/>
                        </a:lnSpc>
                        <a:spcBef>
                          <a:spcPts val="0"/>
                        </a:spcBef>
                        <a:spcAft>
                          <a:spcPts val="1000"/>
                        </a:spcAft>
                      </a:pPr>
                      <a:r>
                        <a:rPr lang="en-US" sz="2000">
                          <a:effectLst/>
                        </a:rPr>
                        <a:t>T</a:t>
                      </a:r>
                      <a:r>
                        <a:rPr lang="en-US" sz="2000" baseline="-25000">
                          <a:effectLst/>
                        </a:rPr>
                        <a:t>1</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T</a:t>
                      </a:r>
                      <a:r>
                        <a:rPr lang="en-US" sz="2000" baseline="-25000">
                          <a:effectLst/>
                        </a:rPr>
                        <a:t>1</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F</a:t>
                      </a:r>
                      <a:r>
                        <a:rPr lang="en-US" sz="2000" b="1" baseline="-25000" dirty="0">
                          <a:solidFill>
                            <a:schemeClr val="bg1"/>
                          </a:solidFill>
                          <a:effectLst/>
                        </a:rPr>
                        <a:t>N</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dirty="0">
                          <a:effectLst/>
                        </a:rPr>
                        <a:t>0</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F</a:t>
                      </a:r>
                      <a:r>
                        <a:rPr lang="en-US" sz="2000" baseline="-25000">
                          <a:effectLst/>
                        </a:rPr>
                        <a:t>N</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T</a:t>
                      </a:r>
                      <a:r>
                        <a:rPr lang="en-US" sz="2000" b="1" baseline="-25000" dirty="0">
                          <a:solidFill>
                            <a:schemeClr val="bg1"/>
                          </a:solidFill>
                          <a:effectLst/>
                        </a:rPr>
                        <a:t>2</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T</a:t>
                      </a:r>
                      <a:r>
                        <a:rPr lang="en-US" sz="2000" baseline="-25000">
                          <a:effectLst/>
                        </a:rPr>
                        <a:t>2</a:t>
                      </a:r>
                      <a:endParaRPr lang="en-US" sz="2000">
                        <a:solidFill>
                          <a:srgbClr val="000000"/>
                        </a:solidFill>
                        <a:effectLst/>
                        <a:latin typeface="Tahoma"/>
                        <a:ea typeface="Times New Roman"/>
                        <a:cs typeface="Times New Roman"/>
                      </a:endParaRPr>
                    </a:p>
                  </a:txBody>
                  <a:tcPr marL="68580" marR="68580" marT="0" marB="0"/>
                </a:tc>
              </a:tr>
              <a:tr h="460526">
                <a:tc>
                  <a:txBody>
                    <a:bodyPr/>
                    <a:lstStyle/>
                    <a:p>
                      <a:pPr marL="0" marR="0">
                        <a:lnSpc>
                          <a:spcPct val="115000"/>
                        </a:lnSpc>
                        <a:spcBef>
                          <a:spcPts val="0"/>
                        </a:spcBef>
                        <a:spcAft>
                          <a:spcPts val="1000"/>
                        </a:spcAft>
                      </a:pPr>
                      <a:r>
                        <a:rPr lang="en-US" sz="2000">
                          <a:effectLst/>
                        </a:rPr>
                        <a:t>m</a:t>
                      </a:r>
                      <a:r>
                        <a:rPr lang="en-US" sz="2000" baseline="-25000">
                          <a:effectLst/>
                        </a:rPr>
                        <a:t>1</a:t>
                      </a:r>
                      <a:r>
                        <a:rPr lang="en-US" sz="2000">
                          <a:effectLst/>
                        </a:rPr>
                        <a:t>g</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-m</a:t>
                      </a:r>
                      <a:r>
                        <a:rPr lang="en-US" sz="2000" baseline="-25000">
                          <a:effectLst/>
                        </a:rPr>
                        <a:t>1</a:t>
                      </a:r>
                      <a:r>
                        <a:rPr lang="en-US" sz="2000">
                          <a:effectLst/>
                        </a:rPr>
                        <a:t>g</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T</a:t>
                      </a:r>
                      <a:r>
                        <a:rPr lang="en-US" sz="2000" b="1" baseline="-25000" dirty="0">
                          <a:solidFill>
                            <a:schemeClr val="bg1"/>
                          </a:solidFill>
                          <a:effectLst/>
                        </a:rPr>
                        <a:t>1</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dirty="0">
                          <a:effectLst/>
                        </a:rPr>
                        <a:t>-T</a:t>
                      </a:r>
                      <a:r>
                        <a:rPr lang="en-US" sz="2000" baseline="-25000" dirty="0">
                          <a:effectLst/>
                        </a:rPr>
                        <a:t>1</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dirty="0">
                          <a:effectLst/>
                        </a:rPr>
                        <a:t>0</a:t>
                      </a:r>
                      <a:endParaRPr lang="en-US" sz="2000" dirty="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m</a:t>
                      </a:r>
                      <a:r>
                        <a:rPr lang="en-US" sz="2000" b="1" baseline="-25000" dirty="0">
                          <a:solidFill>
                            <a:schemeClr val="bg1"/>
                          </a:solidFill>
                          <a:effectLst/>
                        </a:rPr>
                        <a:t>3</a:t>
                      </a:r>
                      <a:r>
                        <a:rPr lang="en-US" sz="2000" b="1" dirty="0">
                          <a:solidFill>
                            <a:schemeClr val="bg1"/>
                          </a:solidFill>
                          <a:effectLst/>
                        </a:rPr>
                        <a:t>g</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-m</a:t>
                      </a:r>
                      <a:r>
                        <a:rPr lang="en-US" sz="2000" baseline="-25000">
                          <a:effectLst/>
                        </a:rPr>
                        <a:t>3</a:t>
                      </a:r>
                      <a:r>
                        <a:rPr lang="en-US" sz="2000">
                          <a:effectLst/>
                        </a:rPr>
                        <a:t>g</a:t>
                      </a:r>
                      <a:endParaRPr lang="en-US" sz="2000">
                        <a:solidFill>
                          <a:srgbClr val="000000"/>
                        </a:solidFill>
                        <a:effectLst/>
                        <a:latin typeface="Tahoma"/>
                        <a:ea typeface="Times New Roman"/>
                        <a:cs typeface="Times New Roman"/>
                      </a:endParaRPr>
                    </a:p>
                  </a:txBody>
                  <a:tcPr marL="68580" marR="68580" marT="0" marB="0"/>
                </a:tc>
              </a:tr>
              <a:tr h="460526">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err="1">
                          <a:solidFill>
                            <a:schemeClr val="bg1"/>
                          </a:solidFill>
                          <a:effectLst/>
                        </a:rPr>
                        <a:t>F</a:t>
                      </a:r>
                      <a:r>
                        <a:rPr lang="en-US" sz="2000" b="1" baseline="-25000" dirty="0" err="1">
                          <a:solidFill>
                            <a:schemeClr val="bg1"/>
                          </a:solidFill>
                          <a:effectLst/>
                        </a:rPr>
                        <a:t>f</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a:effectLst/>
                        </a:rPr>
                        <a:t>-F</a:t>
                      </a:r>
                      <a:r>
                        <a:rPr lang="en-US" sz="2000" baseline="-25000">
                          <a:effectLst/>
                        </a:rPr>
                        <a:t>f</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r>
              <a:tr h="460526">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m</a:t>
                      </a:r>
                      <a:r>
                        <a:rPr lang="en-US" sz="2000" b="1" baseline="-25000" dirty="0">
                          <a:solidFill>
                            <a:schemeClr val="bg1"/>
                          </a:solidFill>
                          <a:effectLst/>
                        </a:rPr>
                        <a:t>2</a:t>
                      </a:r>
                      <a:r>
                        <a:rPr lang="en-US" sz="2000" b="1" dirty="0">
                          <a:solidFill>
                            <a:schemeClr val="bg1"/>
                          </a:solidFill>
                          <a:effectLst/>
                        </a:rPr>
                        <a:t>g</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-m</a:t>
                      </a:r>
                      <a:r>
                        <a:rPr lang="en-US" sz="2000" baseline="-25000">
                          <a:effectLst/>
                        </a:rPr>
                        <a:t>2</a:t>
                      </a:r>
                      <a:r>
                        <a:rPr lang="en-US" sz="2000">
                          <a:effectLst/>
                        </a:rPr>
                        <a:t>g</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r>
              <a:tr h="818242">
                <a:tc>
                  <a:txBody>
                    <a:bodyPr/>
                    <a:lstStyle/>
                    <a:p>
                      <a:pPr marL="0" marR="0">
                        <a:lnSpc>
                          <a:spcPct val="115000"/>
                        </a:lnSpc>
                        <a:spcBef>
                          <a:spcPts val="0"/>
                        </a:spcBef>
                        <a:spcAft>
                          <a:spcPts val="1000"/>
                        </a:spcAft>
                      </a:pPr>
                      <a:r>
                        <a:rPr lang="en-US" sz="2000">
                          <a:effectLst/>
                        </a:rPr>
                        <a:t> </a:t>
                      </a:r>
                      <a:endParaRPr lang="en-US" sz="200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b="1" dirty="0">
                          <a:solidFill>
                            <a:schemeClr val="bg1"/>
                          </a:solidFill>
                          <a:effectLst/>
                        </a:rPr>
                        <a:t>T</a:t>
                      </a:r>
                      <a:r>
                        <a:rPr lang="en-US" sz="2000" b="1" baseline="-25000" dirty="0">
                          <a:solidFill>
                            <a:schemeClr val="bg1"/>
                          </a:solidFill>
                          <a:effectLst/>
                        </a:rPr>
                        <a:t>2</a:t>
                      </a:r>
                      <a:endParaRPr lang="en-US" sz="2000" b="1" dirty="0">
                        <a:solidFill>
                          <a:schemeClr val="bg1"/>
                        </a:solidFill>
                        <a:effectLst/>
                        <a:latin typeface="Tahoma"/>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1000"/>
                        </a:spcAft>
                      </a:pPr>
                      <a:r>
                        <a:rPr lang="en-US" sz="2000">
                          <a:effectLst/>
                        </a:rPr>
                        <a:t>T</a:t>
                      </a:r>
                      <a:r>
                        <a:rPr lang="en-US" sz="2000" baseline="-25000">
                          <a:effectLst/>
                        </a:rPr>
                        <a:t>2</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000">
                          <a:effectLst/>
                        </a:rPr>
                        <a:t>0</a:t>
                      </a:r>
                      <a:endParaRPr lang="en-US" sz="2000">
                        <a:solidFill>
                          <a:srgbClr val="000000"/>
                        </a:solidFill>
                        <a:effectLst/>
                        <a:latin typeface="Tahoma"/>
                        <a:ea typeface="Times New Roman"/>
                        <a:cs typeface="Times New Roman"/>
                      </a:endParaRPr>
                    </a:p>
                  </a:txBody>
                  <a:tcPr marL="68580" marR="68580" marT="0" marB="0"/>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c>
                  <a:txBody>
                    <a:bodyPr/>
                    <a:lstStyle/>
                    <a:p>
                      <a:pPr marL="0" marR="0">
                        <a:lnSpc>
                          <a:spcPct val="115000"/>
                        </a:lnSpc>
                        <a:spcBef>
                          <a:spcPts val="0"/>
                        </a:spcBef>
                        <a:spcAft>
                          <a:spcPts val="1000"/>
                        </a:spcAft>
                      </a:pPr>
                      <a:r>
                        <a:rPr lang="en-US" sz="2000" dirty="0">
                          <a:effectLst/>
                        </a:rPr>
                        <a:t> </a:t>
                      </a:r>
                      <a:endParaRPr lang="en-US" sz="2000" dirty="0">
                        <a:solidFill>
                          <a:srgbClr val="000000"/>
                        </a:solidFill>
                        <a:effectLst/>
                        <a:latin typeface="Tahoma"/>
                        <a:ea typeface="Times New Roman"/>
                        <a:cs typeface="Times New Roman"/>
                      </a:endParaRPr>
                    </a:p>
                  </a:txBody>
                  <a:tcPr marL="68580" marR="68580" marT="0" marB="0">
                    <a:solidFill>
                      <a:schemeClr val="tx1"/>
                    </a:solidFill>
                  </a:tcPr>
                </a:tc>
              </a:tr>
            </a:tbl>
          </a:graphicData>
        </a:graphic>
      </p:graphicFrame>
    </p:spTree>
    <p:extLst>
      <p:ext uri="{BB962C8B-B14F-4D97-AF65-F5344CB8AC3E}">
        <p14:creationId xmlns:p14="http://schemas.microsoft.com/office/powerpoint/2010/main" val="27094785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810</TotalTime>
  <Words>1974</Words>
  <Application>Microsoft Office PowerPoint</Application>
  <PresentationFormat>On-screen Show (4:3)</PresentationFormat>
  <Paragraphs>349</Paragraphs>
  <Slides>22</Slides>
  <Notes>22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22</vt:i4>
      </vt:variant>
    </vt:vector>
  </HeadingPairs>
  <TitlesOfParts>
    <vt:vector size="26" baseType="lpstr">
      <vt:lpstr>Office Theme</vt:lpstr>
      <vt:lpstr>Equation</vt:lpstr>
      <vt:lpstr>Paintbrush Picture</vt:lpstr>
      <vt:lpstr>MathType 6.0 Equation</vt:lpstr>
      <vt:lpstr>Basics of problem solving with forces Part 2</vt:lpstr>
      <vt:lpstr>How do you apply forces?  The Force Method</vt:lpstr>
      <vt:lpstr>Define a system.</vt:lpstr>
      <vt:lpstr>Define a system.</vt:lpstr>
      <vt:lpstr>1. Draw a free body diagram  2. Break all forces into components  3. Decide if each object is in equilibrium or not  4. Solve for unknowns </vt:lpstr>
      <vt:lpstr>Force Method Example: Statics</vt:lpstr>
      <vt:lpstr>Force Method Example: Statics </vt:lpstr>
      <vt:lpstr>Step One: Draw a free body diagram</vt:lpstr>
      <vt:lpstr>Step Two: Break each force into components</vt:lpstr>
      <vt:lpstr>Step 3: Decide if each object is in equilibrium or not</vt:lpstr>
      <vt:lpstr>Step 4: Solve for unknowns</vt:lpstr>
      <vt:lpstr>Force Method Example: Statics </vt:lpstr>
      <vt:lpstr>Step One: Draw a free body diagram</vt:lpstr>
      <vt:lpstr>Step Two: Break each force into components</vt:lpstr>
      <vt:lpstr>Step 3: Decide if each object is in equilibrium or not</vt:lpstr>
      <vt:lpstr>Step 4: Solve for unknowns</vt:lpstr>
      <vt:lpstr>Force Method Example: Dynamics</vt:lpstr>
      <vt:lpstr>Force Method Example: Dynamics</vt:lpstr>
      <vt:lpstr>Force Method Example: Dynamics</vt:lpstr>
      <vt:lpstr>Force Method Example: Dynamics</vt:lpstr>
      <vt:lpstr>Force Method Example: Dynamics</vt:lpstr>
      <vt:lpstr>Force Method Example: Dynamics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Bouyancy</dc:title>
  <dc:creator>Hallie</dc:creator>
  <cp:lastModifiedBy>Hallie</cp:lastModifiedBy>
  <cp:revision>36</cp:revision>
  <dcterms:created xsi:type="dcterms:W3CDTF">2012-04-01T21:59:23Z</dcterms:created>
  <dcterms:modified xsi:type="dcterms:W3CDTF">2012-04-23T18:51:55Z</dcterms:modified>
</cp:coreProperties>
</file>